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810" r:id="rId2"/>
    <p:sldMasterId id="2147483798" r:id="rId3"/>
    <p:sldMasterId id="2147483661" r:id="rId4"/>
    <p:sldMasterId id="2147483871" r:id="rId5"/>
  </p:sldMasterIdLst>
  <p:notesMasterIdLst>
    <p:notesMasterId r:id="rId43"/>
  </p:notesMasterIdLst>
  <p:handoutMasterIdLst>
    <p:handoutMasterId r:id="rId44"/>
  </p:handoutMasterIdLst>
  <p:sldIdLst>
    <p:sldId id="407" r:id="rId6"/>
    <p:sldId id="348" r:id="rId7"/>
    <p:sldId id="389" r:id="rId8"/>
    <p:sldId id="378" r:id="rId9"/>
    <p:sldId id="388" r:id="rId10"/>
    <p:sldId id="381" r:id="rId11"/>
    <p:sldId id="379" r:id="rId12"/>
    <p:sldId id="323" r:id="rId13"/>
    <p:sldId id="391" r:id="rId14"/>
    <p:sldId id="392" r:id="rId15"/>
    <p:sldId id="384" r:id="rId16"/>
    <p:sldId id="390" r:id="rId17"/>
    <p:sldId id="393" r:id="rId18"/>
    <p:sldId id="409" r:id="rId19"/>
    <p:sldId id="410" r:id="rId20"/>
    <p:sldId id="411" r:id="rId21"/>
    <p:sldId id="412" r:id="rId22"/>
    <p:sldId id="413" r:id="rId23"/>
    <p:sldId id="414" r:id="rId24"/>
    <p:sldId id="359" r:id="rId25"/>
    <p:sldId id="369" r:id="rId26"/>
    <p:sldId id="374" r:id="rId27"/>
    <p:sldId id="376" r:id="rId28"/>
    <p:sldId id="394" r:id="rId29"/>
    <p:sldId id="395" r:id="rId30"/>
    <p:sldId id="396" r:id="rId31"/>
    <p:sldId id="398" r:id="rId32"/>
    <p:sldId id="397" r:id="rId33"/>
    <p:sldId id="400" r:id="rId34"/>
    <p:sldId id="399" r:id="rId35"/>
    <p:sldId id="408" r:id="rId36"/>
    <p:sldId id="380" r:id="rId37"/>
    <p:sldId id="405" r:id="rId38"/>
    <p:sldId id="404" r:id="rId39"/>
    <p:sldId id="406" r:id="rId40"/>
    <p:sldId id="382" r:id="rId41"/>
    <p:sldId id="387" r:id="rId42"/>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20" charset="0"/>
        <a:ea typeface="ヒラギノ角ゴ Pro W3" pitchFamily="20" charset="-128"/>
        <a:cs typeface="ヒラギノ角ゴ Pro W3" pitchFamily="20" charset="-128"/>
      </a:defRPr>
    </a:lvl1pPr>
    <a:lvl2pPr marL="457200" algn="l" rtl="0" fontAlgn="base">
      <a:spcBef>
        <a:spcPct val="0"/>
      </a:spcBef>
      <a:spcAft>
        <a:spcPct val="0"/>
      </a:spcAft>
      <a:defRPr sz="2400" kern="1200">
        <a:solidFill>
          <a:schemeClr val="tx1"/>
        </a:solidFill>
        <a:latin typeface="Arial" pitchFamily="20" charset="0"/>
        <a:ea typeface="ヒラギノ角ゴ Pro W3" pitchFamily="20" charset="-128"/>
        <a:cs typeface="ヒラギノ角ゴ Pro W3" pitchFamily="20" charset="-128"/>
      </a:defRPr>
    </a:lvl2pPr>
    <a:lvl3pPr marL="914400" algn="l" rtl="0" fontAlgn="base">
      <a:spcBef>
        <a:spcPct val="0"/>
      </a:spcBef>
      <a:spcAft>
        <a:spcPct val="0"/>
      </a:spcAft>
      <a:defRPr sz="2400" kern="1200">
        <a:solidFill>
          <a:schemeClr val="tx1"/>
        </a:solidFill>
        <a:latin typeface="Arial" pitchFamily="20" charset="0"/>
        <a:ea typeface="ヒラギノ角ゴ Pro W3" pitchFamily="20" charset="-128"/>
        <a:cs typeface="ヒラギノ角ゴ Pro W3" pitchFamily="20" charset="-128"/>
      </a:defRPr>
    </a:lvl3pPr>
    <a:lvl4pPr marL="1371600" algn="l" rtl="0" fontAlgn="base">
      <a:spcBef>
        <a:spcPct val="0"/>
      </a:spcBef>
      <a:spcAft>
        <a:spcPct val="0"/>
      </a:spcAft>
      <a:defRPr sz="2400" kern="1200">
        <a:solidFill>
          <a:schemeClr val="tx1"/>
        </a:solidFill>
        <a:latin typeface="Arial" pitchFamily="20" charset="0"/>
        <a:ea typeface="ヒラギノ角ゴ Pro W3" pitchFamily="20" charset="-128"/>
        <a:cs typeface="ヒラギノ角ゴ Pro W3" pitchFamily="20" charset="-128"/>
      </a:defRPr>
    </a:lvl4pPr>
    <a:lvl5pPr marL="1828800" algn="l" rtl="0" fontAlgn="base">
      <a:spcBef>
        <a:spcPct val="0"/>
      </a:spcBef>
      <a:spcAft>
        <a:spcPct val="0"/>
      </a:spcAft>
      <a:defRPr sz="2400" kern="1200">
        <a:solidFill>
          <a:schemeClr val="tx1"/>
        </a:solidFill>
        <a:latin typeface="Arial" pitchFamily="20" charset="0"/>
        <a:ea typeface="ヒラギノ角ゴ Pro W3" pitchFamily="20" charset="-128"/>
        <a:cs typeface="ヒラギノ角ゴ Pro W3" pitchFamily="20" charset="-128"/>
      </a:defRPr>
    </a:lvl5pPr>
    <a:lvl6pPr marL="2286000" algn="l" defTabSz="457200" rtl="0" eaLnBrk="1" latinLnBrk="0" hangingPunct="1">
      <a:defRPr sz="2400" kern="1200">
        <a:solidFill>
          <a:schemeClr val="tx1"/>
        </a:solidFill>
        <a:latin typeface="Arial" pitchFamily="20" charset="0"/>
        <a:ea typeface="ヒラギノ角ゴ Pro W3" pitchFamily="20" charset="-128"/>
        <a:cs typeface="ヒラギノ角ゴ Pro W3" pitchFamily="20" charset="-128"/>
      </a:defRPr>
    </a:lvl6pPr>
    <a:lvl7pPr marL="2743200" algn="l" defTabSz="457200" rtl="0" eaLnBrk="1" latinLnBrk="0" hangingPunct="1">
      <a:defRPr sz="2400" kern="1200">
        <a:solidFill>
          <a:schemeClr val="tx1"/>
        </a:solidFill>
        <a:latin typeface="Arial" pitchFamily="20" charset="0"/>
        <a:ea typeface="ヒラギノ角ゴ Pro W3" pitchFamily="20" charset="-128"/>
        <a:cs typeface="ヒラギノ角ゴ Pro W3" pitchFamily="20" charset="-128"/>
      </a:defRPr>
    </a:lvl7pPr>
    <a:lvl8pPr marL="3200400" algn="l" defTabSz="457200" rtl="0" eaLnBrk="1" latinLnBrk="0" hangingPunct="1">
      <a:defRPr sz="2400" kern="1200">
        <a:solidFill>
          <a:schemeClr val="tx1"/>
        </a:solidFill>
        <a:latin typeface="Arial" pitchFamily="20" charset="0"/>
        <a:ea typeface="ヒラギノ角ゴ Pro W3" pitchFamily="20" charset="-128"/>
        <a:cs typeface="ヒラギノ角ゴ Pro W3" pitchFamily="20" charset="-128"/>
      </a:defRPr>
    </a:lvl8pPr>
    <a:lvl9pPr marL="3657600" algn="l" defTabSz="457200" rtl="0" eaLnBrk="1" latinLnBrk="0" hangingPunct="1">
      <a:defRPr sz="2400" kern="1200">
        <a:solidFill>
          <a:schemeClr val="tx1"/>
        </a:solidFill>
        <a:latin typeface="Arial" pitchFamily="20" charset="0"/>
        <a:ea typeface="ヒラギノ角ゴ Pro W3" pitchFamily="20" charset="-128"/>
        <a:cs typeface="ヒラギノ角ゴ Pro W3" pitchFamily="2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4A332A"/>
    <a:srgbClr val="2E6438"/>
    <a:srgbClr val="396C32"/>
    <a:srgbClr val="416343"/>
    <a:srgbClr val="53392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1" autoAdjust="0"/>
    <p:restoredTop sz="77632" autoAdjust="0"/>
  </p:normalViewPr>
  <p:slideViewPr>
    <p:cSldViewPr>
      <p:cViewPr>
        <p:scale>
          <a:sx n="70" d="100"/>
          <a:sy n="70" d="100"/>
        </p:scale>
        <p:origin x="-1464" y="30"/>
      </p:cViewPr>
      <p:guideLst>
        <p:guide orient="horz" pos="2112"/>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2568" y="-77"/>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53DCBF-04E9-4C1F-AFCD-FAF4A508E0B3}" type="doc">
      <dgm:prSet loTypeId="urn:microsoft.com/office/officeart/2005/8/layout/orgChart1" loCatId="hierarchy" qsTypeId="urn:microsoft.com/office/officeart/2005/8/quickstyle/simple1#1" qsCatId="simple" csTypeId="urn:microsoft.com/office/officeart/2005/8/colors/accent1_2#1" csCatId="accent1" phldr="1"/>
      <dgm:spPr/>
      <dgm:t>
        <a:bodyPr/>
        <a:lstStyle/>
        <a:p>
          <a:endParaRPr lang="en-US"/>
        </a:p>
      </dgm:t>
    </dgm:pt>
    <dgm:pt modelId="{709C4875-0D06-492B-B5AA-E1DFDABC71AD}">
      <dgm:prSet phldrT="[Text]">
        <dgm:style>
          <a:lnRef idx="0">
            <a:schemeClr val="accent3"/>
          </a:lnRef>
          <a:fillRef idx="3">
            <a:schemeClr val="accent3"/>
          </a:fillRef>
          <a:effectRef idx="3">
            <a:schemeClr val="accent3"/>
          </a:effectRef>
          <a:fontRef idx="minor">
            <a:schemeClr val="lt1"/>
          </a:fontRef>
        </dgm:style>
      </dgm:prSet>
      <dgm:spPr>
        <a:scene3d>
          <a:camera prst="orthographicFront">
            <a:rot lat="0" lon="0" rev="0"/>
          </a:camera>
          <a:lightRig rig="threePt" dir="t">
            <a:rot lat="0" lon="0" rev="1200000"/>
          </a:lightRig>
        </a:scene3d>
        <a:sp3d>
          <a:bevelT w="63500" h="25400" prst="hardEdge"/>
        </a:sp3d>
      </dgm:spPr>
      <dgm:t>
        <a:bodyPr/>
        <a:lstStyle/>
        <a:p>
          <a:r>
            <a:rPr lang="en-US" dirty="0" smtClean="0">
              <a:latin typeface="Arial" pitchFamily="34" charset="0"/>
              <a:cs typeface="Arial" pitchFamily="34" charset="0"/>
            </a:rPr>
            <a:t>NOP</a:t>
          </a:r>
        </a:p>
        <a:p>
          <a:r>
            <a:rPr lang="en-US" dirty="0" smtClean="0">
              <a:latin typeface="Arial" pitchFamily="34" charset="0"/>
              <a:cs typeface="Arial" pitchFamily="34" charset="0"/>
            </a:rPr>
            <a:t>Deputy Administrator</a:t>
          </a:r>
          <a:endParaRPr lang="en-US" dirty="0">
            <a:latin typeface="Arial" pitchFamily="34" charset="0"/>
            <a:cs typeface="Arial" pitchFamily="34" charset="0"/>
          </a:endParaRPr>
        </a:p>
      </dgm:t>
    </dgm:pt>
    <dgm:pt modelId="{1945E7E2-8752-4426-8B39-337E45346751}" type="parTrans" cxnId="{5F2210C5-3738-4C9B-8972-5D2347472635}">
      <dgm:prSet/>
      <dgm:spPr/>
      <dgm:t>
        <a:bodyPr/>
        <a:lstStyle/>
        <a:p>
          <a:endParaRPr lang="en-US"/>
        </a:p>
      </dgm:t>
    </dgm:pt>
    <dgm:pt modelId="{5251EFE1-7834-47DF-949F-0FDB6C57E801}" type="sibTrans" cxnId="{5F2210C5-3738-4C9B-8972-5D2347472635}">
      <dgm:prSet/>
      <dgm:spPr/>
      <dgm:t>
        <a:bodyPr/>
        <a:lstStyle/>
        <a:p>
          <a:endParaRPr lang="en-US"/>
        </a:p>
      </dgm:t>
    </dgm:pt>
    <dgm:pt modelId="{37848A1E-63BA-4A35-B34D-7E10740A472B}">
      <dgm:prSet phldrT="[Text]">
        <dgm:style>
          <a:lnRef idx="3">
            <a:schemeClr val="lt1"/>
          </a:lnRef>
          <a:fillRef idx="1">
            <a:schemeClr val="accent3"/>
          </a:fillRef>
          <a:effectRef idx="1">
            <a:schemeClr val="accent3"/>
          </a:effectRef>
          <a:fontRef idx="minor">
            <a:schemeClr val="lt1"/>
          </a:fontRef>
        </dgm:style>
      </dgm:prSet>
      <dgm:spPr>
        <a:scene3d>
          <a:camera prst="orthographicFront"/>
          <a:lightRig rig="threePt" dir="t"/>
        </a:scene3d>
        <a:sp3d>
          <a:bevelT w="139700" h="139700" prst="divot"/>
        </a:sp3d>
      </dgm:spPr>
      <dgm:t>
        <a:bodyPr/>
        <a:lstStyle/>
        <a:p>
          <a:r>
            <a:rPr lang="en-US" dirty="0" smtClean="0">
              <a:latin typeface="Arial" pitchFamily="34" charset="0"/>
              <a:cs typeface="Arial" pitchFamily="34" charset="0"/>
            </a:rPr>
            <a:t>Accreditation &amp; International Branch</a:t>
          </a:r>
          <a:endParaRPr lang="en-US" dirty="0">
            <a:latin typeface="Arial" pitchFamily="34" charset="0"/>
            <a:cs typeface="Arial" pitchFamily="34" charset="0"/>
          </a:endParaRPr>
        </a:p>
      </dgm:t>
    </dgm:pt>
    <dgm:pt modelId="{E76ED399-033A-4288-833B-7765ACE32594}" type="parTrans" cxnId="{98139FA0-324B-40E1-B7B4-FF59C915B1AB}">
      <dgm:prSet/>
      <dgm:spPr/>
      <dgm:t>
        <a:bodyPr/>
        <a:lstStyle/>
        <a:p>
          <a:endParaRPr lang="en-US"/>
        </a:p>
      </dgm:t>
    </dgm:pt>
    <dgm:pt modelId="{DACF706D-9DCD-41CD-8E23-325E24F12A01}" type="sibTrans" cxnId="{98139FA0-324B-40E1-B7B4-FF59C915B1AB}">
      <dgm:prSet/>
      <dgm:spPr/>
      <dgm:t>
        <a:bodyPr/>
        <a:lstStyle/>
        <a:p>
          <a:endParaRPr lang="en-US"/>
        </a:p>
      </dgm:t>
    </dgm:pt>
    <dgm:pt modelId="{6EB8A8B1-DD8B-437A-A6FF-E1B02794C8D5}">
      <dgm:prSet>
        <dgm:style>
          <a:lnRef idx="3">
            <a:schemeClr val="lt1"/>
          </a:lnRef>
          <a:fillRef idx="1">
            <a:schemeClr val="accent3"/>
          </a:fillRef>
          <a:effectRef idx="1">
            <a:schemeClr val="accent3"/>
          </a:effectRef>
          <a:fontRef idx="minor">
            <a:schemeClr val="lt1"/>
          </a:fontRef>
        </dgm:style>
      </dgm:prSet>
      <dgm:spPr>
        <a:scene3d>
          <a:camera prst="orthographicFront"/>
          <a:lightRig rig="threePt" dir="t"/>
        </a:scene3d>
        <a:sp3d>
          <a:bevelT w="139700" h="139700" prst="divot"/>
        </a:sp3d>
      </dgm:spPr>
      <dgm:t>
        <a:bodyPr/>
        <a:lstStyle/>
        <a:p>
          <a:r>
            <a:rPr lang="en-US" dirty="0" smtClean="0">
              <a:latin typeface="Arial" pitchFamily="34" charset="0"/>
              <a:cs typeface="Arial" pitchFamily="34" charset="0"/>
            </a:rPr>
            <a:t>Standards Branch</a:t>
          </a:r>
          <a:endParaRPr lang="en-US" dirty="0">
            <a:latin typeface="Arial" pitchFamily="34" charset="0"/>
            <a:cs typeface="Arial" pitchFamily="34" charset="0"/>
          </a:endParaRPr>
        </a:p>
      </dgm:t>
    </dgm:pt>
    <dgm:pt modelId="{D823CE0E-DC6D-4518-BDD0-BDE96B73BD2C}" type="parTrans" cxnId="{2B6A86DB-756E-47D6-9297-912FBEED59CA}">
      <dgm:prSet/>
      <dgm:spPr/>
      <dgm:t>
        <a:bodyPr/>
        <a:lstStyle/>
        <a:p>
          <a:endParaRPr lang="en-US"/>
        </a:p>
      </dgm:t>
    </dgm:pt>
    <dgm:pt modelId="{7541A513-1AA4-44F3-B4E2-FF204492823F}" type="sibTrans" cxnId="{2B6A86DB-756E-47D6-9297-912FBEED59CA}">
      <dgm:prSet/>
      <dgm:spPr/>
      <dgm:t>
        <a:bodyPr/>
        <a:lstStyle/>
        <a:p>
          <a:endParaRPr lang="en-US"/>
        </a:p>
      </dgm:t>
    </dgm:pt>
    <dgm:pt modelId="{D17307C6-D026-496F-818B-BC8B498F62A3}">
      <dgm:prSet>
        <dgm:style>
          <a:lnRef idx="3">
            <a:schemeClr val="lt1"/>
          </a:lnRef>
          <a:fillRef idx="1">
            <a:schemeClr val="accent3"/>
          </a:fillRef>
          <a:effectRef idx="1">
            <a:schemeClr val="accent3"/>
          </a:effectRef>
          <a:fontRef idx="minor">
            <a:schemeClr val="lt1"/>
          </a:fontRef>
        </dgm:style>
      </dgm:prSet>
      <dgm:spPr>
        <a:scene3d>
          <a:camera prst="orthographicFront"/>
          <a:lightRig rig="threePt" dir="t"/>
        </a:scene3d>
        <a:sp3d>
          <a:bevelT w="101600" prst="riblet"/>
        </a:sp3d>
      </dgm:spPr>
      <dgm:t>
        <a:bodyPr/>
        <a:lstStyle/>
        <a:p>
          <a:r>
            <a:rPr lang="en-US" dirty="0" smtClean="0">
              <a:latin typeface="Arial" pitchFamily="34" charset="0"/>
              <a:cs typeface="Arial" pitchFamily="34" charset="0"/>
            </a:rPr>
            <a:t>Compliance &amp; Enforcement Branch</a:t>
          </a:r>
          <a:endParaRPr lang="en-US" dirty="0">
            <a:latin typeface="Arial" pitchFamily="34" charset="0"/>
            <a:cs typeface="Arial" pitchFamily="34" charset="0"/>
          </a:endParaRPr>
        </a:p>
      </dgm:t>
    </dgm:pt>
    <dgm:pt modelId="{F1E1FFAF-4D52-4594-A1C6-8189CADCCF86}" type="parTrans" cxnId="{A234E2BA-9B4D-42C3-8DA0-83460769ECE9}">
      <dgm:prSet/>
      <dgm:spPr/>
      <dgm:t>
        <a:bodyPr/>
        <a:lstStyle/>
        <a:p>
          <a:endParaRPr lang="en-US"/>
        </a:p>
      </dgm:t>
    </dgm:pt>
    <dgm:pt modelId="{F789FCBC-4A87-41EF-A326-18FF821579AC}" type="sibTrans" cxnId="{A234E2BA-9B4D-42C3-8DA0-83460769ECE9}">
      <dgm:prSet/>
      <dgm:spPr/>
      <dgm:t>
        <a:bodyPr/>
        <a:lstStyle/>
        <a:p>
          <a:endParaRPr lang="en-US"/>
        </a:p>
      </dgm:t>
    </dgm:pt>
    <dgm:pt modelId="{6E01C9E1-1DF8-4EE9-9EE3-E0C97BC26371}">
      <dgm:prSet>
        <dgm:style>
          <a:lnRef idx="3">
            <a:schemeClr val="lt1"/>
          </a:lnRef>
          <a:fillRef idx="1">
            <a:schemeClr val="accent3"/>
          </a:fillRef>
          <a:effectRef idx="1">
            <a:schemeClr val="accent3"/>
          </a:effectRef>
          <a:fontRef idx="minor">
            <a:schemeClr val="lt1"/>
          </a:fontRef>
        </dgm:style>
      </dgm:prSet>
      <dgm:spPr>
        <a:scene3d>
          <a:camera prst="orthographicFront"/>
          <a:lightRig rig="threePt" dir="t"/>
        </a:scene3d>
        <a:sp3d>
          <a:bevelT w="101600" prst="riblet"/>
        </a:sp3d>
      </dgm:spPr>
      <dgm:t>
        <a:bodyPr/>
        <a:lstStyle/>
        <a:p>
          <a:r>
            <a:rPr lang="en-US" dirty="0" smtClean="0">
              <a:latin typeface="Arial" pitchFamily="34" charset="0"/>
              <a:cs typeface="Arial" pitchFamily="34" charset="0"/>
            </a:rPr>
            <a:t>AMS Livestock and Seed Program – Audit, Review and Compliance Branch </a:t>
          </a:r>
          <a:endParaRPr lang="en-US" dirty="0">
            <a:latin typeface="Arial" pitchFamily="34" charset="0"/>
            <a:cs typeface="Arial" pitchFamily="34" charset="0"/>
          </a:endParaRPr>
        </a:p>
      </dgm:t>
    </dgm:pt>
    <dgm:pt modelId="{656A37CB-BB70-4396-AC1B-A832A678BBF9}" type="parTrans" cxnId="{028952E8-B94B-48AE-ABB8-8EF0FE322AD6}">
      <dgm:prSet/>
      <dgm:spPr/>
      <dgm:t>
        <a:bodyPr/>
        <a:lstStyle/>
        <a:p>
          <a:endParaRPr lang="en-US"/>
        </a:p>
      </dgm:t>
    </dgm:pt>
    <dgm:pt modelId="{31B96CAD-B358-4020-AC93-0C4E17AE1E45}" type="sibTrans" cxnId="{028952E8-B94B-48AE-ABB8-8EF0FE322AD6}">
      <dgm:prSet/>
      <dgm:spPr/>
      <dgm:t>
        <a:bodyPr/>
        <a:lstStyle/>
        <a:p>
          <a:endParaRPr lang="en-US"/>
        </a:p>
      </dgm:t>
    </dgm:pt>
    <dgm:pt modelId="{56794A10-E795-4B95-9FF5-71C92255A0DD}">
      <dgm:prSet>
        <dgm:style>
          <a:lnRef idx="3">
            <a:schemeClr val="lt1"/>
          </a:lnRef>
          <a:fillRef idx="1">
            <a:schemeClr val="accent3"/>
          </a:fillRef>
          <a:effectRef idx="1">
            <a:schemeClr val="accent3"/>
          </a:effectRef>
          <a:fontRef idx="minor">
            <a:schemeClr val="lt1"/>
          </a:fontRef>
        </dgm:style>
      </dgm:prSet>
      <dgm:spPr>
        <a:scene3d>
          <a:camera prst="orthographicFront"/>
          <a:lightRig rig="threePt" dir="t"/>
        </a:scene3d>
        <a:sp3d>
          <a:bevelT w="101600" prst="riblet"/>
        </a:sp3d>
      </dgm:spPr>
      <dgm:t>
        <a:bodyPr/>
        <a:lstStyle/>
        <a:p>
          <a:r>
            <a:rPr lang="en-US" dirty="0" smtClean="0">
              <a:latin typeface="Arial" pitchFamily="34" charset="0"/>
              <a:cs typeface="Arial" pitchFamily="34" charset="0"/>
            </a:rPr>
            <a:t>AMS Compliance and Analysis Program – NOP Appeals</a:t>
          </a:r>
          <a:endParaRPr lang="en-US" dirty="0">
            <a:latin typeface="Arial" pitchFamily="34" charset="0"/>
            <a:cs typeface="Arial" pitchFamily="34" charset="0"/>
          </a:endParaRPr>
        </a:p>
      </dgm:t>
    </dgm:pt>
    <dgm:pt modelId="{CAF5D71A-C741-451F-A360-F3896DC6B11D}" type="parTrans" cxnId="{BF2E8820-BE83-44C4-BB75-2EF68CB806EB}">
      <dgm:prSet/>
      <dgm:spPr/>
      <dgm:t>
        <a:bodyPr/>
        <a:lstStyle/>
        <a:p>
          <a:endParaRPr lang="en-US"/>
        </a:p>
      </dgm:t>
    </dgm:pt>
    <dgm:pt modelId="{9FAFAA11-1DAB-45EE-84D5-6B8F33E48013}" type="sibTrans" cxnId="{BF2E8820-BE83-44C4-BB75-2EF68CB806EB}">
      <dgm:prSet/>
      <dgm:spPr/>
      <dgm:t>
        <a:bodyPr/>
        <a:lstStyle/>
        <a:p>
          <a:endParaRPr lang="en-US"/>
        </a:p>
      </dgm:t>
    </dgm:pt>
    <dgm:pt modelId="{B7DA02E7-BC49-4820-9E76-9DB6848C9F56}" type="pres">
      <dgm:prSet presAssocID="{7B53DCBF-04E9-4C1F-AFCD-FAF4A508E0B3}" presName="hierChild1" presStyleCnt="0">
        <dgm:presLayoutVars>
          <dgm:orgChart val="1"/>
          <dgm:chPref val="1"/>
          <dgm:dir/>
          <dgm:animOne val="branch"/>
          <dgm:animLvl val="lvl"/>
          <dgm:resizeHandles/>
        </dgm:presLayoutVars>
      </dgm:prSet>
      <dgm:spPr/>
      <dgm:t>
        <a:bodyPr/>
        <a:lstStyle/>
        <a:p>
          <a:endParaRPr lang="en-US"/>
        </a:p>
      </dgm:t>
    </dgm:pt>
    <dgm:pt modelId="{D52774F1-BA6C-4266-95BE-691B103DBB4C}" type="pres">
      <dgm:prSet presAssocID="{709C4875-0D06-492B-B5AA-E1DFDABC71AD}" presName="hierRoot1" presStyleCnt="0">
        <dgm:presLayoutVars>
          <dgm:hierBranch val="init"/>
        </dgm:presLayoutVars>
      </dgm:prSet>
      <dgm:spPr/>
    </dgm:pt>
    <dgm:pt modelId="{544988D6-9904-4E84-9CD6-89C93370E00F}" type="pres">
      <dgm:prSet presAssocID="{709C4875-0D06-492B-B5AA-E1DFDABC71AD}" presName="rootComposite1" presStyleCnt="0"/>
      <dgm:spPr/>
    </dgm:pt>
    <dgm:pt modelId="{6019A9EC-E652-41E4-97C7-CFBC25CF8D62}" type="pres">
      <dgm:prSet presAssocID="{709C4875-0D06-492B-B5AA-E1DFDABC71AD}" presName="rootText1" presStyleLbl="node0" presStyleIdx="0" presStyleCnt="3" custLinFactNeighborX="-91199" custLinFactNeighborY="-63533">
        <dgm:presLayoutVars>
          <dgm:chPref val="3"/>
        </dgm:presLayoutVars>
      </dgm:prSet>
      <dgm:spPr/>
      <dgm:t>
        <a:bodyPr/>
        <a:lstStyle/>
        <a:p>
          <a:endParaRPr lang="en-US"/>
        </a:p>
      </dgm:t>
    </dgm:pt>
    <dgm:pt modelId="{957FB5B2-2827-4771-8C2F-1B0664CB9BF0}" type="pres">
      <dgm:prSet presAssocID="{709C4875-0D06-492B-B5AA-E1DFDABC71AD}" presName="rootConnector1" presStyleLbl="node1" presStyleIdx="0" presStyleCnt="0"/>
      <dgm:spPr/>
      <dgm:t>
        <a:bodyPr/>
        <a:lstStyle/>
        <a:p>
          <a:endParaRPr lang="en-US"/>
        </a:p>
      </dgm:t>
    </dgm:pt>
    <dgm:pt modelId="{8E3DB2B9-9786-481F-9E54-6EF573849190}" type="pres">
      <dgm:prSet presAssocID="{709C4875-0D06-492B-B5AA-E1DFDABC71AD}" presName="hierChild2" presStyleCnt="0"/>
      <dgm:spPr/>
    </dgm:pt>
    <dgm:pt modelId="{D655FC1B-45C7-4D5A-B9F0-A94CED69C4F8}" type="pres">
      <dgm:prSet presAssocID="{D823CE0E-DC6D-4518-BDD0-BDE96B73BD2C}" presName="Name37" presStyleLbl="parChTrans1D2" presStyleIdx="0" presStyleCnt="3"/>
      <dgm:spPr/>
      <dgm:t>
        <a:bodyPr/>
        <a:lstStyle/>
        <a:p>
          <a:endParaRPr lang="en-US"/>
        </a:p>
      </dgm:t>
    </dgm:pt>
    <dgm:pt modelId="{DCEA05B0-625E-4304-8F9B-2BEAD28AB44C}" type="pres">
      <dgm:prSet presAssocID="{6EB8A8B1-DD8B-437A-A6FF-E1B02794C8D5}" presName="hierRoot2" presStyleCnt="0">
        <dgm:presLayoutVars>
          <dgm:hierBranch val="init"/>
        </dgm:presLayoutVars>
      </dgm:prSet>
      <dgm:spPr/>
    </dgm:pt>
    <dgm:pt modelId="{BA1D1434-70B6-436D-BB2F-DDD02B4078B8}" type="pres">
      <dgm:prSet presAssocID="{6EB8A8B1-DD8B-437A-A6FF-E1B02794C8D5}" presName="rootComposite" presStyleCnt="0"/>
      <dgm:spPr/>
    </dgm:pt>
    <dgm:pt modelId="{DC19C473-C9C5-4412-B370-B122C10E8947}" type="pres">
      <dgm:prSet presAssocID="{6EB8A8B1-DD8B-437A-A6FF-E1B02794C8D5}" presName="rootText" presStyleLbl="node2" presStyleIdx="0" presStyleCnt="3">
        <dgm:presLayoutVars>
          <dgm:chPref val="3"/>
        </dgm:presLayoutVars>
      </dgm:prSet>
      <dgm:spPr/>
      <dgm:t>
        <a:bodyPr/>
        <a:lstStyle/>
        <a:p>
          <a:endParaRPr lang="en-US"/>
        </a:p>
      </dgm:t>
    </dgm:pt>
    <dgm:pt modelId="{72E0651A-3816-440E-B897-496A3551571E}" type="pres">
      <dgm:prSet presAssocID="{6EB8A8B1-DD8B-437A-A6FF-E1B02794C8D5}" presName="rootConnector" presStyleLbl="node2" presStyleIdx="0" presStyleCnt="3"/>
      <dgm:spPr/>
      <dgm:t>
        <a:bodyPr/>
        <a:lstStyle/>
        <a:p>
          <a:endParaRPr lang="en-US"/>
        </a:p>
      </dgm:t>
    </dgm:pt>
    <dgm:pt modelId="{5F28BD21-9B06-482E-ABE4-F0BDA2E947A0}" type="pres">
      <dgm:prSet presAssocID="{6EB8A8B1-DD8B-437A-A6FF-E1B02794C8D5}" presName="hierChild4" presStyleCnt="0"/>
      <dgm:spPr/>
    </dgm:pt>
    <dgm:pt modelId="{01CBD6D3-15F4-42F2-992E-B69DAB782E0A}" type="pres">
      <dgm:prSet presAssocID="{6EB8A8B1-DD8B-437A-A6FF-E1B02794C8D5}" presName="hierChild5" presStyleCnt="0"/>
      <dgm:spPr/>
    </dgm:pt>
    <dgm:pt modelId="{A538DCA4-D0DF-405D-B311-7FCE34CB72BE}" type="pres">
      <dgm:prSet presAssocID="{E76ED399-033A-4288-833B-7765ACE32594}" presName="Name37" presStyleLbl="parChTrans1D2" presStyleIdx="1" presStyleCnt="3"/>
      <dgm:spPr/>
      <dgm:t>
        <a:bodyPr/>
        <a:lstStyle/>
        <a:p>
          <a:endParaRPr lang="en-US"/>
        </a:p>
      </dgm:t>
    </dgm:pt>
    <dgm:pt modelId="{6FD9B2EA-F894-4625-B168-8499B3FE3D3C}" type="pres">
      <dgm:prSet presAssocID="{37848A1E-63BA-4A35-B34D-7E10740A472B}" presName="hierRoot2" presStyleCnt="0">
        <dgm:presLayoutVars>
          <dgm:hierBranch val="init"/>
        </dgm:presLayoutVars>
      </dgm:prSet>
      <dgm:spPr/>
    </dgm:pt>
    <dgm:pt modelId="{93763305-AB7D-4965-A3A6-92A7867A34C3}" type="pres">
      <dgm:prSet presAssocID="{37848A1E-63BA-4A35-B34D-7E10740A472B}" presName="rootComposite" presStyleCnt="0"/>
      <dgm:spPr/>
    </dgm:pt>
    <dgm:pt modelId="{FB803CC3-912E-41DB-9497-6B1A587B428B}" type="pres">
      <dgm:prSet presAssocID="{37848A1E-63BA-4A35-B34D-7E10740A472B}" presName="rootText" presStyleLbl="node2" presStyleIdx="1" presStyleCnt="3">
        <dgm:presLayoutVars>
          <dgm:chPref val="3"/>
        </dgm:presLayoutVars>
      </dgm:prSet>
      <dgm:spPr/>
      <dgm:t>
        <a:bodyPr/>
        <a:lstStyle/>
        <a:p>
          <a:endParaRPr lang="en-US"/>
        </a:p>
      </dgm:t>
    </dgm:pt>
    <dgm:pt modelId="{35F28B31-2558-471F-8BA9-065C2799B41E}" type="pres">
      <dgm:prSet presAssocID="{37848A1E-63BA-4A35-B34D-7E10740A472B}" presName="rootConnector" presStyleLbl="node2" presStyleIdx="1" presStyleCnt="3"/>
      <dgm:spPr/>
      <dgm:t>
        <a:bodyPr/>
        <a:lstStyle/>
        <a:p>
          <a:endParaRPr lang="en-US"/>
        </a:p>
      </dgm:t>
    </dgm:pt>
    <dgm:pt modelId="{0301CBAC-61C4-40FE-BA16-5500234F1440}" type="pres">
      <dgm:prSet presAssocID="{37848A1E-63BA-4A35-B34D-7E10740A472B}" presName="hierChild4" presStyleCnt="0"/>
      <dgm:spPr/>
    </dgm:pt>
    <dgm:pt modelId="{1EB0F91C-E88F-4192-B3A3-07711678ED0F}" type="pres">
      <dgm:prSet presAssocID="{37848A1E-63BA-4A35-B34D-7E10740A472B}" presName="hierChild5" presStyleCnt="0"/>
      <dgm:spPr/>
    </dgm:pt>
    <dgm:pt modelId="{99841992-F684-43DD-89E1-F240CA9082DD}" type="pres">
      <dgm:prSet presAssocID="{F1E1FFAF-4D52-4594-A1C6-8189CADCCF86}" presName="Name37" presStyleLbl="parChTrans1D2" presStyleIdx="2" presStyleCnt="3"/>
      <dgm:spPr/>
      <dgm:t>
        <a:bodyPr/>
        <a:lstStyle/>
        <a:p>
          <a:endParaRPr lang="en-US"/>
        </a:p>
      </dgm:t>
    </dgm:pt>
    <dgm:pt modelId="{D7740B05-C045-45B4-8920-E14EBE1A9DCC}" type="pres">
      <dgm:prSet presAssocID="{D17307C6-D026-496F-818B-BC8B498F62A3}" presName="hierRoot2" presStyleCnt="0">
        <dgm:presLayoutVars>
          <dgm:hierBranch val="init"/>
        </dgm:presLayoutVars>
      </dgm:prSet>
      <dgm:spPr/>
    </dgm:pt>
    <dgm:pt modelId="{0FC19A30-F193-41BB-A685-371E9917E961}" type="pres">
      <dgm:prSet presAssocID="{D17307C6-D026-496F-818B-BC8B498F62A3}" presName="rootComposite" presStyleCnt="0"/>
      <dgm:spPr/>
    </dgm:pt>
    <dgm:pt modelId="{38417DE9-11B9-4B66-99C8-D1DC92391CB6}" type="pres">
      <dgm:prSet presAssocID="{D17307C6-D026-496F-818B-BC8B498F62A3}" presName="rootText" presStyleLbl="node2" presStyleIdx="2" presStyleCnt="3" custLinFactNeighborX="-6209" custLinFactNeighborY="457">
        <dgm:presLayoutVars>
          <dgm:chPref val="3"/>
        </dgm:presLayoutVars>
      </dgm:prSet>
      <dgm:spPr/>
      <dgm:t>
        <a:bodyPr/>
        <a:lstStyle/>
        <a:p>
          <a:endParaRPr lang="en-US"/>
        </a:p>
      </dgm:t>
    </dgm:pt>
    <dgm:pt modelId="{03D2C4F7-CCDE-4E55-BADA-8344A4B46EBC}" type="pres">
      <dgm:prSet presAssocID="{D17307C6-D026-496F-818B-BC8B498F62A3}" presName="rootConnector" presStyleLbl="node2" presStyleIdx="2" presStyleCnt="3"/>
      <dgm:spPr/>
      <dgm:t>
        <a:bodyPr/>
        <a:lstStyle/>
        <a:p>
          <a:endParaRPr lang="en-US"/>
        </a:p>
      </dgm:t>
    </dgm:pt>
    <dgm:pt modelId="{E9741A7B-A312-4062-9FBA-1A1C90576614}" type="pres">
      <dgm:prSet presAssocID="{D17307C6-D026-496F-818B-BC8B498F62A3}" presName="hierChild4" presStyleCnt="0"/>
      <dgm:spPr/>
    </dgm:pt>
    <dgm:pt modelId="{CA8D52AA-06E1-41A7-BDF6-605FCF417C3F}" type="pres">
      <dgm:prSet presAssocID="{D17307C6-D026-496F-818B-BC8B498F62A3}" presName="hierChild5" presStyleCnt="0"/>
      <dgm:spPr/>
    </dgm:pt>
    <dgm:pt modelId="{D21BE476-578B-4DEB-BF58-7AAE6AEDE717}" type="pres">
      <dgm:prSet presAssocID="{709C4875-0D06-492B-B5AA-E1DFDABC71AD}" presName="hierChild3" presStyleCnt="0"/>
      <dgm:spPr/>
    </dgm:pt>
    <dgm:pt modelId="{44C810BB-680E-433A-97A3-F8EA20371888}" type="pres">
      <dgm:prSet presAssocID="{6E01C9E1-1DF8-4EE9-9EE3-E0C97BC26371}" presName="hierRoot1" presStyleCnt="0">
        <dgm:presLayoutVars>
          <dgm:hierBranch val="init"/>
        </dgm:presLayoutVars>
      </dgm:prSet>
      <dgm:spPr/>
    </dgm:pt>
    <dgm:pt modelId="{69AFDA64-E750-4AC9-87BC-5516EB518419}" type="pres">
      <dgm:prSet presAssocID="{6E01C9E1-1DF8-4EE9-9EE3-E0C97BC26371}" presName="rootComposite1" presStyleCnt="0"/>
      <dgm:spPr/>
    </dgm:pt>
    <dgm:pt modelId="{E727633E-211B-4F28-B72F-94972DCF6A76}" type="pres">
      <dgm:prSet presAssocID="{6E01C9E1-1DF8-4EE9-9EE3-E0C97BC26371}" presName="rootText1" presStyleLbl="node0" presStyleIdx="1" presStyleCnt="3" custLinFactNeighborX="-1917" custLinFactNeighborY="-29202">
        <dgm:presLayoutVars>
          <dgm:chPref val="3"/>
        </dgm:presLayoutVars>
      </dgm:prSet>
      <dgm:spPr/>
      <dgm:t>
        <a:bodyPr/>
        <a:lstStyle/>
        <a:p>
          <a:endParaRPr lang="en-US"/>
        </a:p>
      </dgm:t>
    </dgm:pt>
    <dgm:pt modelId="{94C8D586-4C5B-447F-ABCE-8CBCA8AD6F6C}" type="pres">
      <dgm:prSet presAssocID="{6E01C9E1-1DF8-4EE9-9EE3-E0C97BC26371}" presName="rootConnector1" presStyleLbl="node1" presStyleIdx="0" presStyleCnt="0"/>
      <dgm:spPr/>
      <dgm:t>
        <a:bodyPr/>
        <a:lstStyle/>
        <a:p>
          <a:endParaRPr lang="en-US"/>
        </a:p>
      </dgm:t>
    </dgm:pt>
    <dgm:pt modelId="{F201D981-4AC3-4629-85E7-2AD6F8006925}" type="pres">
      <dgm:prSet presAssocID="{6E01C9E1-1DF8-4EE9-9EE3-E0C97BC26371}" presName="hierChild2" presStyleCnt="0"/>
      <dgm:spPr/>
    </dgm:pt>
    <dgm:pt modelId="{A5CB7E87-A2EC-4D98-8A16-67A19CF41FF2}" type="pres">
      <dgm:prSet presAssocID="{6E01C9E1-1DF8-4EE9-9EE3-E0C97BC26371}" presName="hierChild3" presStyleCnt="0"/>
      <dgm:spPr/>
    </dgm:pt>
    <dgm:pt modelId="{708FD5A7-9D08-4CB3-A15E-58CB6DFF4B12}" type="pres">
      <dgm:prSet presAssocID="{56794A10-E795-4B95-9FF5-71C92255A0DD}" presName="hierRoot1" presStyleCnt="0">
        <dgm:presLayoutVars>
          <dgm:hierBranch val="init"/>
        </dgm:presLayoutVars>
      </dgm:prSet>
      <dgm:spPr/>
    </dgm:pt>
    <dgm:pt modelId="{706309EA-EDE3-4478-808B-81CF5ACE980A}" type="pres">
      <dgm:prSet presAssocID="{56794A10-E795-4B95-9FF5-71C92255A0DD}" presName="rootComposite1" presStyleCnt="0"/>
      <dgm:spPr/>
    </dgm:pt>
    <dgm:pt modelId="{7BB85CB9-1C6E-45BB-AF47-4A2957529057}" type="pres">
      <dgm:prSet presAssocID="{56794A10-E795-4B95-9FF5-71C92255A0DD}" presName="rootText1" presStyleLbl="node0" presStyleIdx="2" presStyleCnt="3" custLinFactNeighborX="-2756" custLinFactNeighborY="-29202">
        <dgm:presLayoutVars>
          <dgm:chPref val="3"/>
        </dgm:presLayoutVars>
      </dgm:prSet>
      <dgm:spPr/>
      <dgm:t>
        <a:bodyPr/>
        <a:lstStyle/>
        <a:p>
          <a:endParaRPr lang="en-US"/>
        </a:p>
      </dgm:t>
    </dgm:pt>
    <dgm:pt modelId="{5BBF8384-4D11-4621-92D1-203A8370CB72}" type="pres">
      <dgm:prSet presAssocID="{56794A10-E795-4B95-9FF5-71C92255A0DD}" presName="rootConnector1" presStyleLbl="node1" presStyleIdx="0" presStyleCnt="0"/>
      <dgm:spPr/>
      <dgm:t>
        <a:bodyPr/>
        <a:lstStyle/>
        <a:p>
          <a:endParaRPr lang="en-US"/>
        </a:p>
      </dgm:t>
    </dgm:pt>
    <dgm:pt modelId="{2A8180BC-FF8E-4F62-8089-AE244CDB3FC7}" type="pres">
      <dgm:prSet presAssocID="{56794A10-E795-4B95-9FF5-71C92255A0DD}" presName="hierChild2" presStyleCnt="0"/>
      <dgm:spPr/>
    </dgm:pt>
    <dgm:pt modelId="{119EE098-5C3E-4A07-A100-7A1A6E1EF0EB}" type="pres">
      <dgm:prSet presAssocID="{56794A10-E795-4B95-9FF5-71C92255A0DD}" presName="hierChild3" presStyleCnt="0"/>
      <dgm:spPr/>
    </dgm:pt>
  </dgm:ptLst>
  <dgm:cxnLst>
    <dgm:cxn modelId="{A234E2BA-9B4D-42C3-8DA0-83460769ECE9}" srcId="{709C4875-0D06-492B-B5AA-E1DFDABC71AD}" destId="{D17307C6-D026-496F-818B-BC8B498F62A3}" srcOrd="2" destOrd="0" parTransId="{F1E1FFAF-4D52-4594-A1C6-8189CADCCF86}" sibTransId="{F789FCBC-4A87-41EF-A326-18FF821579AC}"/>
    <dgm:cxn modelId="{13E6BF51-6961-4FBC-9A0D-1C3BD9086483}" type="presOf" srcId="{37848A1E-63BA-4A35-B34D-7E10740A472B}" destId="{35F28B31-2558-471F-8BA9-065C2799B41E}" srcOrd="1" destOrd="0" presId="urn:microsoft.com/office/officeart/2005/8/layout/orgChart1"/>
    <dgm:cxn modelId="{70D0B205-F9BA-4738-8BA0-3CA10C768E3C}" type="presOf" srcId="{D17307C6-D026-496F-818B-BC8B498F62A3}" destId="{03D2C4F7-CCDE-4E55-BADA-8344A4B46EBC}" srcOrd="1" destOrd="0" presId="urn:microsoft.com/office/officeart/2005/8/layout/orgChart1"/>
    <dgm:cxn modelId="{E58FE329-C2F8-4B68-8CB6-EA31DEB1EF04}" type="presOf" srcId="{7B53DCBF-04E9-4C1F-AFCD-FAF4A508E0B3}" destId="{B7DA02E7-BC49-4820-9E76-9DB6848C9F56}" srcOrd="0" destOrd="0" presId="urn:microsoft.com/office/officeart/2005/8/layout/orgChart1"/>
    <dgm:cxn modelId="{AB6A7B24-0D22-440F-97D6-8C4731A337C7}" type="presOf" srcId="{56794A10-E795-4B95-9FF5-71C92255A0DD}" destId="{5BBF8384-4D11-4621-92D1-203A8370CB72}" srcOrd="1" destOrd="0" presId="urn:microsoft.com/office/officeart/2005/8/layout/orgChart1"/>
    <dgm:cxn modelId="{3BBF6083-69BE-4920-B455-33DAD8FE8291}" type="presOf" srcId="{E76ED399-033A-4288-833B-7765ACE32594}" destId="{A538DCA4-D0DF-405D-B311-7FCE34CB72BE}" srcOrd="0" destOrd="0" presId="urn:microsoft.com/office/officeart/2005/8/layout/orgChart1"/>
    <dgm:cxn modelId="{028952E8-B94B-48AE-ABB8-8EF0FE322AD6}" srcId="{7B53DCBF-04E9-4C1F-AFCD-FAF4A508E0B3}" destId="{6E01C9E1-1DF8-4EE9-9EE3-E0C97BC26371}" srcOrd="1" destOrd="0" parTransId="{656A37CB-BB70-4396-AC1B-A832A678BBF9}" sibTransId="{31B96CAD-B358-4020-AC93-0C4E17AE1E45}"/>
    <dgm:cxn modelId="{3E653D24-4A2A-4616-A13E-CB0899F9FAA5}" type="presOf" srcId="{56794A10-E795-4B95-9FF5-71C92255A0DD}" destId="{7BB85CB9-1C6E-45BB-AF47-4A2957529057}" srcOrd="0" destOrd="0" presId="urn:microsoft.com/office/officeart/2005/8/layout/orgChart1"/>
    <dgm:cxn modelId="{5F2210C5-3738-4C9B-8972-5D2347472635}" srcId="{7B53DCBF-04E9-4C1F-AFCD-FAF4A508E0B3}" destId="{709C4875-0D06-492B-B5AA-E1DFDABC71AD}" srcOrd="0" destOrd="0" parTransId="{1945E7E2-8752-4426-8B39-337E45346751}" sibTransId="{5251EFE1-7834-47DF-949F-0FDB6C57E801}"/>
    <dgm:cxn modelId="{98139FA0-324B-40E1-B7B4-FF59C915B1AB}" srcId="{709C4875-0D06-492B-B5AA-E1DFDABC71AD}" destId="{37848A1E-63BA-4A35-B34D-7E10740A472B}" srcOrd="1" destOrd="0" parTransId="{E76ED399-033A-4288-833B-7765ACE32594}" sibTransId="{DACF706D-9DCD-41CD-8E23-325E24F12A01}"/>
    <dgm:cxn modelId="{77FEB5D5-8CE8-41BD-ACF4-A4AC57B85504}" type="presOf" srcId="{709C4875-0D06-492B-B5AA-E1DFDABC71AD}" destId="{957FB5B2-2827-4771-8C2F-1B0664CB9BF0}" srcOrd="1" destOrd="0" presId="urn:microsoft.com/office/officeart/2005/8/layout/orgChart1"/>
    <dgm:cxn modelId="{AB3F6BF3-6F94-4CA3-8A3A-A6EEFF9666E3}" type="presOf" srcId="{6E01C9E1-1DF8-4EE9-9EE3-E0C97BC26371}" destId="{94C8D586-4C5B-447F-ABCE-8CBCA8AD6F6C}" srcOrd="1" destOrd="0" presId="urn:microsoft.com/office/officeart/2005/8/layout/orgChart1"/>
    <dgm:cxn modelId="{788E3C9D-EFAF-476A-9A1B-C2BC34DB3F1A}" type="presOf" srcId="{709C4875-0D06-492B-B5AA-E1DFDABC71AD}" destId="{6019A9EC-E652-41E4-97C7-CFBC25CF8D62}" srcOrd="0" destOrd="0" presId="urn:microsoft.com/office/officeart/2005/8/layout/orgChart1"/>
    <dgm:cxn modelId="{B29534F3-209E-4CE8-B853-9A6CAE0DD19A}" type="presOf" srcId="{6EB8A8B1-DD8B-437A-A6FF-E1B02794C8D5}" destId="{DC19C473-C9C5-4412-B370-B122C10E8947}" srcOrd="0" destOrd="0" presId="urn:microsoft.com/office/officeart/2005/8/layout/orgChart1"/>
    <dgm:cxn modelId="{5D89C763-17FE-4127-B8E0-F2450D6F501B}" type="presOf" srcId="{D17307C6-D026-496F-818B-BC8B498F62A3}" destId="{38417DE9-11B9-4B66-99C8-D1DC92391CB6}" srcOrd="0" destOrd="0" presId="urn:microsoft.com/office/officeart/2005/8/layout/orgChart1"/>
    <dgm:cxn modelId="{98A7204C-6606-4554-A836-66D8F28BD67D}" type="presOf" srcId="{37848A1E-63BA-4A35-B34D-7E10740A472B}" destId="{FB803CC3-912E-41DB-9497-6B1A587B428B}" srcOrd="0" destOrd="0" presId="urn:microsoft.com/office/officeart/2005/8/layout/orgChart1"/>
    <dgm:cxn modelId="{49C508CD-CF4B-4287-AD5C-791577B54E6A}" type="presOf" srcId="{F1E1FFAF-4D52-4594-A1C6-8189CADCCF86}" destId="{99841992-F684-43DD-89E1-F240CA9082DD}" srcOrd="0" destOrd="0" presId="urn:microsoft.com/office/officeart/2005/8/layout/orgChart1"/>
    <dgm:cxn modelId="{EC351EFC-95ED-4F21-A07A-528F554FCB03}" type="presOf" srcId="{D823CE0E-DC6D-4518-BDD0-BDE96B73BD2C}" destId="{D655FC1B-45C7-4D5A-B9F0-A94CED69C4F8}" srcOrd="0" destOrd="0" presId="urn:microsoft.com/office/officeart/2005/8/layout/orgChart1"/>
    <dgm:cxn modelId="{92B4244C-96CF-4B61-B8BC-9F0FBCFCF0BF}" type="presOf" srcId="{6E01C9E1-1DF8-4EE9-9EE3-E0C97BC26371}" destId="{E727633E-211B-4F28-B72F-94972DCF6A76}" srcOrd="0" destOrd="0" presId="urn:microsoft.com/office/officeart/2005/8/layout/orgChart1"/>
    <dgm:cxn modelId="{4B01AD31-26D4-402A-A2E3-A0B8D78F9759}" type="presOf" srcId="{6EB8A8B1-DD8B-437A-A6FF-E1B02794C8D5}" destId="{72E0651A-3816-440E-B897-496A3551571E}" srcOrd="1" destOrd="0" presId="urn:microsoft.com/office/officeart/2005/8/layout/orgChart1"/>
    <dgm:cxn modelId="{BF2E8820-BE83-44C4-BB75-2EF68CB806EB}" srcId="{7B53DCBF-04E9-4C1F-AFCD-FAF4A508E0B3}" destId="{56794A10-E795-4B95-9FF5-71C92255A0DD}" srcOrd="2" destOrd="0" parTransId="{CAF5D71A-C741-451F-A360-F3896DC6B11D}" sibTransId="{9FAFAA11-1DAB-45EE-84D5-6B8F33E48013}"/>
    <dgm:cxn modelId="{2B6A86DB-756E-47D6-9297-912FBEED59CA}" srcId="{709C4875-0D06-492B-B5AA-E1DFDABC71AD}" destId="{6EB8A8B1-DD8B-437A-A6FF-E1B02794C8D5}" srcOrd="0" destOrd="0" parTransId="{D823CE0E-DC6D-4518-BDD0-BDE96B73BD2C}" sibTransId="{7541A513-1AA4-44F3-B4E2-FF204492823F}"/>
    <dgm:cxn modelId="{E568F45E-15AE-4913-89B4-2CB8FC8C7B17}" type="presParOf" srcId="{B7DA02E7-BC49-4820-9E76-9DB6848C9F56}" destId="{D52774F1-BA6C-4266-95BE-691B103DBB4C}" srcOrd="0" destOrd="0" presId="urn:microsoft.com/office/officeart/2005/8/layout/orgChart1"/>
    <dgm:cxn modelId="{384DF726-0F7E-4A71-A9A2-262578E700B3}" type="presParOf" srcId="{D52774F1-BA6C-4266-95BE-691B103DBB4C}" destId="{544988D6-9904-4E84-9CD6-89C93370E00F}" srcOrd="0" destOrd="0" presId="urn:microsoft.com/office/officeart/2005/8/layout/orgChart1"/>
    <dgm:cxn modelId="{2E2FC23E-10FF-4567-B2D8-ED7A3C19F9DE}" type="presParOf" srcId="{544988D6-9904-4E84-9CD6-89C93370E00F}" destId="{6019A9EC-E652-41E4-97C7-CFBC25CF8D62}" srcOrd="0" destOrd="0" presId="urn:microsoft.com/office/officeart/2005/8/layout/orgChart1"/>
    <dgm:cxn modelId="{EAAA7005-8CF5-484C-8A3A-862617614FD1}" type="presParOf" srcId="{544988D6-9904-4E84-9CD6-89C93370E00F}" destId="{957FB5B2-2827-4771-8C2F-1B0664CB9BF0}" srcOrd="1" destOrd="0" presId="urn:microsoft.com/office/officeart/2005/8/layout/orgChart1"/>
    <dgm:cxn modelId="{ACF2804E-5777-4E98-88FE-B72BE93FB9B9}" type="presParOf" srcId="{D52774F1-BA6C-4266-95BE-691B103DBB4C}" destId="{8E3DB2B9-9786-481F-9E54-6EF573849190}" srcOrd="1" destOrd="0" presId="urn:microsoft.com/office/officeart/2005/8/layout/orgChart1"/>
    <dgm:cxn modelId="{562D72AD-CFC6-4FA3-9A55-8118AA7B68A8}" type="presParOf" srcId="{8E3DB2B9-9786-481F-9E54-6EF573849190}" destId="{D655FC1B-45C7-4D5A-B9F0-A94CED69C4F8}" srcOrd="0" destOrd="0" presId="urn:microsoft.com/office/officeart/2005/8/layout/orgChart1"/>
    <dgm:cxn modelId="{BCC10FAC-64F5-43F9-8809-8F462EBEB712}" type="presParOf" srcId="{8E3DB2B9-9786-481F-9E54-6EF573849190}" destId="{DCEA05B0-625E-4304-8F9B-2BEAD28AB44C}" srcOrd="1" destOrd="0" presId="urn:microsoft.com/office/officeart/2005/8/layout/orgChart1"/>
    <dgm:cxn modelId="{F3192E02-5C84-4755-ACBE-6632BD1CE2C5}" type="presParOf" srcId="{DCEA05B0-625E-4304-8F9B-2BEAD28AB44C}" destId="{BA1D1434-70B6-436D-BB2F-DDD02B4078B8}" srcOrd="0" destOrd="0" presId="urn:microsoft.com/office/officeart/2005/8/layout/orgChart1"/>
    <dgm:cxn modelId="{671C388E-5DEF-45DD-B1CB-A443579D509B}" type="presParOf" srcId="{BA1D1434-70B6-436D-BB2F-DDD02B4078B8}" destId="{DC19C473-C9C5-4412-B370-B122C10E8947}" srcOrd="0" destOrd="0" presId="urn:microsoft.com/office/officeart/2005/8/layout/orgChart1"/>
    <dgm:cxn modelId="{647EEFBE-DBA7-4750-8AD9-BA09DD3E8B85}" type="presParOf" srcId="{BA1D1434-70B6-436D-BB2F-DDD02B4078B8}" destId="{72E0651A-3816-440E-B897-496A3551571E}" srcOrd="1" destOrd="0" presId="urn:microsoft.com/office/officeart/2005/8/layout/orgChart1"/>
    <dgm:cxn modelId="{3FA2F256-5BEA-400E-8ED8-74E09AB1BC0E}" type="presParOf" srcId="{DCEA05B0-625E-4304-8F9B-2BEAD28AB44C}" destId="{5F28BD21-9B06-482E-ABE4-F0BDA2E947A0}" srcOrd="1" destOrd="0" presId="urn:microsoft.com/office/officeart/2005/8/layout/orgChart1"/>
    <dgm:cxn modelId="{53E94A9C-0097-49BF-879D-CCBED5C148BB}" type="presParOf" srcId="{DCEA05B0-625E-4304-8F9B-2BEAD28AB44C}" destId="{01CBD6D3-15F4-42F2-992E-B69DAB782E0A}" srcOrd="2" destOrd="0" presId="urn:microsoft.com/office/officeart/2005/8/layout/orgChart1"/>
    <dgm:cxn modelId="{688DE451-B453-4EBC-9C4B-32885DB5EB9E}" type="presParOf" srcId="{8E3DB2B9-9786-481F-9E54-6EF573849190}" destId="{A538DCA4-D0DF-405D-B311-7FCE34CB72BE}" srcOrd="2" destOrd="0" presId="urn:microsoft.com/office/officeart/2005/8/layout/orgChart1"/>
    <dgm:cxn modelId="{6D775666-8EED-4454-9FAC-3BF8F4B1EF2D}" type="presParOf" srcId="{8E3DB2B9-9786-481F-9E54-6EF573849190}" destId="{6FD9B2EA-F894-4625-B168-8499B3FE3D3C}" srcOrd="3" destOrd="0" presId="urn:microsoft.com/office/officeart/2005/8/layout/orgChart1"/>
    <dgm:cxn modelId="{E94966C0-DC1B-4EB5-9C85-24DBBF21D561}" type="presParOf" srcId="{6FD9B2EA-F894-4625-B168-8499B3FE3D3C}" destId="{93763305-AB7D-4965-A3A6-92A7867A34C3}" srcOrd="0" destOrd="0" presId="urn:microsoft.com/office/officeart/2005/8/layout/orgChart1"/>
    <dgm:cxn modelId="{680840BF-C0F1-4C0A-B373-14DB745F69BF}" type="presParOf" srcId="{93763305-AB7D-4965-A3A6-92A7867A34C3}" destId="{FB803CC3-912E-41DB-9497-6B1A587B428B}" srcOrd="0" destOrd="0" presId="urn:microsoft.com/office/officeart/2005/8/layout/orgChart1"/>
    <dgm:cxn modelId="{9AA4D1A8-EB84-4252-B77F-F6C590080794}" type="presParOf" srcId="{93763305-AB7D-4965-A3A6-92A7867A34C3}" destId="{35F28B31-2558-471F-8BA9-065C2799B41E}" srcOrd="1" destOrd="0" presId="urn:microsoft.com/office/officeart/2005/8/layout/orgChart1"/>
    <dgm:cxn modelId="{97EA49EE-97A5-43A8-BEBD-9054E4C41D7B}" type="presParOf" srcId="{6FD9B2EA-F894-4625-B168-8499B3FE3D3C}" destId="{0301CBAC-61C4-40FE-BA16-5500234F1440}" srcOrd="1" destOrd="0" presId="urn:microsoft.com/office/officeart/2005/8/layout/orgChart1"/>
    <dgm:cxn modelId="{8DFC1121-2EC7-447A-B2BB-4B70CB4522F0}" type="presParOf" srcId="{6FD9B2EA-F894-4625-B168-8499B3FE3D3C}" destId="{1EB0F91C-E88F-4192-B3A3-07711678ED0F}" srcOrd="2" destOrd="0" presId="urn:microsoft.com/office/officeart/2005/8/layout/orgChart1"/>
    <dgm:cxn modelId="{401CE4C1-3725-4583-8337-5B00D6124917}" type="presParOf" srcId="{8E3DB2B9-9786-481F-9E54-6EF573849190}" destId="{99841992-F684-43DD-89E1-F240CA9082DD}" srcOrd="4" destOrd="0" presId="urn:microsoft.com/office/officeart/2005/8/layout/orgChart1"/>
    <dgm:cxn modelId="{1B01CB23-6CD9-4779-8E05-BC5D205E9926}" type="presParOf" srcId="{8E3DB2B9-9786-481F-9E54-6EF573849190}" destId="{D7740B05-C045-45B4-8920-E14EBE1A9DCC}" srcOrd="5" destOrd="0" presId="urn:microsoft.com/office/officeart/2005/8/layout/orgChart1"/>
    <dgm:cxn modelId="{9A01483D-A389-4A93-BD65-740FCC4DA9F2}" type="presParOf" srcId="{D7740B05-C045-45B4-8920-E14EBE1A9DCC}" destId="{0FC19A30-F193-41BB-A685-371E9917E961}" srcOrd="0" destOrd="0" presId="urn:microsoft.com/office/officeart/2005/8/layout/orgChart1"/>
    <dgm:cxn modelId="{18BCA828-4C72-4BA3-862C-9598170B86A8}" type="presParOf" srcId="{0FC19A30-F193-41BB-A685-371E9917E961}" destId="{38417DE9-11B9-4B66-99C8-D1DC92391CB6}" srcOrd="0" destOrd="0" presId="urn:microsoft.com/office/officeart/2005/8/layout/orgChart1"/>
    <dgm:cxn modelId="{87B438D5-B859-4897-98D3-A1A5F2353EAF}" type="presParOf" srcId="{0FC19A30-F193-41BB-A685-371E9917E961}" destId="{03D2C4F7-CCDE-4E55-BADA-8344A4B46EBC}" srcOrd="1" destOrd="0" presId="urn:microsoft.com/office/officeart/2005/8/layout/orgChart1"/>
    <dgm:cxn modelId="{90463E50-08DF-4B2D-9069-433A7DD19F58}" type="presParOf" srcId="{D7740B05-C045-45B4-8920-E14EBE1A9DCC}" destId="{E9741A7B-A312-4062-9FBA-1A1C90576614}" srcOrd="1" destOrd="0" presId="urn:microsoft.com/office/officeart/2005/8/layout/orgChart1"/>
    <dgm:cxn modelId="{2B3D30EA-7FB7-4B2F-AB2C-47E68156DE27}" type="presParOf" srcId="{D7740B05-C045-45B4-8920-E14EBE1A9DCC}" destId="{CA8D52AA-06E1-41A7-BDF6-605FCF417C3F}" srcOrd="2" destOrd="0" presId="urn:microsoft.com/office/officeart/2005/8/layout/orgChart1"/>
    <dgm:cxn modelId="{78C8AE39-6B2A-4523-BE3C-607130359897}" type="presParOf" srcId="{D52774F1-BA6C-4266-95BE-691B103DBB4C}" destId="{D21BE476-578B-4DEB-BF58-7AAE6AEDE717}" srcOrd="2" destOrd="0" presId="urn:microsoft.com/office/officeart/2005/8/layout/orgChart1"/>
    <dgm:cxn modelId="{1FBDA6AE-8B1E-41F3-9D77-482C0BA545F7}" type="presParOf" srcId="{B7DA02E7-BC49-4820-9E76-9DB6848C9F56}" destId="{44C810BB-680E-433A-97A3-F8EA20371888}" srcOrd="1" destOrd="0" presId="urn:microsoft.com/office/officeart/2005/8/layout/orgChart1"/>
    <dgm:cxn modelId="{79EE9103-1F5A-4E68-9840-18CE6DA6F73D}" type="presParOf" srcId="{44C810BB-680E-433A-97A3-F8EA20371888}" destId="{69AFDA64-E750-4AC9-87BC-5516EB518419}" srcOrd="0" destOrd="0" presId="urn:microsoft.com/office/officeart/2005/8/layout/orgChart1"/>
    <dgm:cxn modelId="{64E25C01-0F04-4579-B920-209F99309525}" type="presParOf" srcId="{69AFDA64-E750-4AC9-87BC-5516EB518419}" destId="{E727633E-211B-4F28-B72F-94972DCF6A76}" srcOrd="0" destOrd="0" presId="urn:microsoft.com/office/officeart/2005/8/layout/orgChart1"/>
    <dgm:cxn modelId="{29F3CE3E-1C9E-4E7A-B550-7764A1EE30AB}" type="presParOf" srcId="{69AFDA64-E750-4AC9-87BC-5516EB518419}" destId="{94C8D586-4C5B-447F-ABCE-8CBCA8AD6F6C}" srcOrd="1" destOrd="0" presId="urn:microsoft.com/office/officeart/2005/8/layout/orgChart1"/>
    <dgm:cxn modelId="{1F130144-F5B6-4324-BDB7-E403533F2410}" type="presParOf" srcId="{44C810BB-680E-433A-97A3-F8EA20371888}" destId="{F201D981-4AC3-4629-85E7-2AD6F8006925}" srcOrd="1" destOrd="0" presId="urn:microsoft.com/office/officeart/2005/8/layout/orgChart1"/>
    <dgm:cxn modelId="{AB8F9D13-92A3-4962-B225-1EFA1BE67630}" type="presParOf" srcId="{44C810BB-680E-433A-97A3-F8EA20371888}" destId="{A5CB7E87-A2EC-4D98-8A16-67A19CF41FF2}" srcOrd="2" destOrd="0" presId="urn:microsoft.com/office/officeart/2005/8/layout/orgChart1"/>
    <dgm:cxn modelId="{ED474C1F-9AE4-4ACA-BC26-019F821C4893}" type="presParOf" srcId="{B7DA02E7-BC49-4820-9E76-9DB6848C9F56}" destId="{708FD5A7-9D08-4CB3-A15E-58CB6DFF4B12}" srcOrd="2" destOrd="0" presId="urn:microsoft.com/office/officeart/2005/8/layout/orgChart1"/>
    <dgm:cxn modelId="{326E5C2E-8314-403A-A554-B3D57263A489}" type="presParOf" srcId="{708FD5A7-9D08-4CB3-A15E-58CB6DFF4B12}" destId="{706309EA-EDE3-4478-808B-81CF5ACE980A}" srcOrd="0" destOrd="0" presId="urn:microsoft.com/office/officeart/2005/8/layout/orgChart1"/>
    <dgm:cxn modelId="{E86A6D3A-1C77-4EBE-965A-BD4C80F7FBC4}" type="presParOf" srcId="{706309EA-EDE3-4478-808B-81CF5ACE980A}" destId="{7BB85CB9-1C6E-45BB-AF47-4A2957529057}" srcOrd="0" destOrd="0" presId="urn:microsoft.com/office/officeart/2005/8/layout/orgChart1"/>
    <dgm:cxn modelId="{061B956D-8EBB-4205-8F6F-99C885D4DBAD}" type="presParOf" srcId="{706309EA-EDE3-4478-808B-81CF5ACE980A}" destId="{5BBF8384-4D11-4621-92D1-203A8370CB72}" srcOrd="1" destOrd="0" presId="urn:microsoft.com/office/officeart/2005/8/layout/orgChart1"/>
    <dgm:cxn modelId="{6E6783C5-9BD3-4045-B79E-36F06630804B}" type="presParOf" srcId="{708FD5A7-9D08-4CB3-A15E-58CB6DFF4B12}" destId="{2A8180BC-FF8E-4F62-8089-AE244CDB3FC7}" srcOrd="1" destOrd="0" presId="urn:microsoft.com/office/officeart/2005/8/layout/orgChart1"/>
    <dgm:cxn modelId="{B1AE02FA-008E-4FCE-BC21-69F67B83DAE9}" type="presParOf" srcId="{708FD5A7-9D08-4CB3-A15E-58CB6DFF4B12}" destId="{119EE098-5C3E-4A07-A100-7A1A6E1EF0E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CF3F8D-F1D1-406D-ABD8-15190C36699C}" type="doc">
      <dgm:prSet loTypeId="urn:microsoft.com/office/officeart/2005/8/layout/radial3" loCatId="cycle" qsTypeId="urn:microsoft.com/office/officeart/2005/8/quickstyle/simple1#3" qsCatId="simple" csTypeId="urn:microsoft.com/office/officeart/2005/8/colors/accent1_2#2" csCatId="accent1" phldr="1"/>
      <dgm:spPr/>
      <dgm:t>
        <a:bodyPr/>
        <a:lstStyle/>
        <a:p>
          <a:endParaRPr lang="en-US"/>
        </a:p>
      </dgm:t>
    </dgm:pt>
    <dgm:pt modelId="{31085987-E6E2-4696-B609-C56B0E4508DC}">
      <dgm:prSet phldrT="[Text]" custT="1"/>
      <dgm:spPr>
        <a:solidFill>
          <a:schemeClr val="accent3">
            <a:lumMod val="50000"/>
            <a:alpha val="50000"/>
          </a:schemeClr>
        </a:solidFill>
        <a:scene3d>
          <a:camera prst="orthographicFront"/>
          <a:lightRig rig="threePt" dir="t"/>
        </a:scene3d>
        <a:sp3d>
          <a:bevelT w="139700" prst="cross"/>
        </a:sp3d>
      </dgm:spPr>
      <dgm:t>
        <a:bodyPr/>
        <a:lstStyle/>
        <a:p>
          <a:pPr algn="ctr">
            <a:lnSpc>
              <a:spcPct val="100000"/>
            </a:lnSpc>
            <a:spcAft>
              <a:spcPts val="0"/>
            </a:spcAft>
          </a:pPr>
          <a:r>
            <a:rPr lang="en-US" sz="3200" b="1" dirty="0" smtClean="0"/>
            <a:t>C &amp; E</a:t>
          </a:r>
        </a:p>
        <a:p>
          <a:pPr algn="ctr">
            <a:lnSpc>
              <a:spcPct val="100000"/>
            </a:lnSpc>
            <a:spcAft>
              <a:spcPts val="0"/>
            </a:spcAft>
          </a:pPr>
          <a:r>
            <a:rPr lang="en-US" sz="3200" b="1" dirty="0" smtClean="0"/>
            <a:t>Functions</a:t>
          </a:r>
        </a:p>
      </dgm:t>
    </dgm:pt>
    <dgm:pt modelId="{E0BE99EA-8CDA-4F2F-A69F-E9F0BDFCD579}" type="parTrans" cxnId="{14A3685B-345B-41C0-B8ED-A89EB7CE6989}">
      <dgm:prSet/>
      <dgm:spPr/>
      <dgm:t>
        <a:bodyPr/>
        <a:lstStyle/>
        <a:p>
          <a:endParaRPr lang="en-US"/>
        </a:p>
      </dgm:t>
    </dgm:pt>
    <dgm:pt modelId="{392B097A-C656-4569-BB6C-A13BCE9BBC13}" type="sibTrans" cxnId="{14A3685B-345B-41C0-B8ED-A89EB7CE6989}">
      <dgm:prSet/>
      <dgm:spPr/>
      <dgm:t>
        <a:bodyPr/>
        <a:lstStyle/>
        <a:p>
          <a:endParaRPr lang="en-US"/>
        </a:p>
      </dgm:t>
    </dgm:pt>
    <dgm:pt modelId="{7D2FF567-BC1E-41F5-8D4E-AEAB8141680B}">
      <dgm:prSet phldrT="[Text]" custT="1"/>
      <dgm:spPr>
        <a:solidFill>
          <a:schemeClr val="accent3">
            <a:lumMod val="75000"/>
            <a:alpha val="50000"/>
          </a:schemeClr>
        </a:solidFill>
        <a:scene3d>
          <a:camera prst="orthographicFront"/>
          <a:lightRig rig="threePt" dir="t"/>
        </a:scene3d>
        <a:sp3d>
          <a:bevelT w="139700" prst="cross"/>
        </a:sp3d>
      </dgm:spPr>
      <dgm:t>
        <a:bodyPr/>
        <a:lstStyle/>
        <a:p>
          <a:r>
            <a:rPr lang="en-US" sz="2000" dirty="0" smtClean="0"/>
            <a:t>Manages the NOP Complaint System</a:t>
          </a:r>
          <a:endParaRPr lang="en-US" sz="2000" dirty="0"/>
        </a:p>
      </dgm:t>
    </dgm:pt>
    <dgm:pt modelId="{B0A7CC71-5A51-49C0-89B6-29F2E9B86630}" type="parTrans" cxnId="{3149E85D-7F08-4F4F-8490-7D9533F16EC6}">
      <dgm:prSet/>
      <dgm:spPr/>
      <dgm:t>
        <a:bodyPr/>
        <a:lstStyle/>
        <a:p>
          <a:endParaRPr lang="en-US"/>
        </a:p>
      </dgm:t>
    </dgm:pt>
    <dgm:pt modelId="{257FC3F1-45DA-4848-ACE2-F96E34E38E2C}" type="sibTrans" cxnId="{3149E85D-7F08-4F4F-8490-7D9533F16EC6}">
      <dgm:prSet/>
      <dgm:spPr/>
      <dgm:t>
        <a:bodyPr/>
        <a:lstStyle/>
        <a:p>
          <a:endParaRPr lang="en-US"/>
        </a:p>
      </dgm:t>
    </dgm:pt>
    <dgm:pt modelId="{F131A222-D02A-4F17-BBA3-183D1B5F8B69}">
      <dgm:prSet phldrT="[Text]" custT="1"/>
      <dgm:spPr>
        <a:solidFill>
          <a:schemeClr val="accent3">
            <a:lumMod val="75000"/>
            <a:alpha val="50000"/>
          </a:schemeClr>
        </a:solidFill>
        <a:scene3d>
          <a:camera prst="orthographicFront"/>
          <a:lightRig rig="threePt" dir="t"/>
        </a:scene3d>
        <a:sp3d>
          <a:bevelT w="139700" prst="cross"/>
        </a:sp3d>
      </dgm:spPr>
      <dgm:t>
        <a:bodyPr/>
        <a:lstStyle/>
        <a:p>
          <a:r>
            <a:rPr lang="en-US" sz="2000" dirty="0" smtClean="0"/>
            <a:t>Processes and investigates complaints alleging violations of NOP regulations</a:t>
          </a:r>
          <a:endParaRPr lang="en-US" sz="2000" dirty="0"/>
        </a:p>
      </dgm:t>
    </dgm:pt>
    <dgm:pt modelId="{4071222E-6B15-4C7E-A76A-9B07645759C0}" type="parTrans" cxnId="{CB2E9869-3D1D-4D0C-8971-51B7FB33FD27}">
      <dgm:prSet/>
      <dgm:spPr/>
      <dgm:t>
        <a:bodyPr/>
        <a:lstStyle/>
        <a:p>
          <a:endParaRPr lang="en-US"/>
        </a:p>
      </dgm:t>
    </dgm:pt>
    <dgm:pt modelId="{ABAED306-222E-48B5-895F-0967BC0C0FD5}" type="sibTrans" cxnId="{CB2E9869-3D1D-4D0C-8971-51B7FB33FD27}">
      <dgm:prSet/>
      <dgm:spPr/>
      <dgm:t>
        <a:bodyPr/>
        <a:lstStyle/>
        <a:p>
          <a:endParaRPr lang="en-US"/>
        </a:p>
      </dgm:t>
    </dgm:pt>
    <dgm:pt modelId="{02BE149E-DE71-4958-B94E-0A6AF1F8C85D}">
      <dgm:prSet phldrT="[Text]" custT="1"/>
      <dgm:spPr>
        <a:solidFill>
          <a:schemeClr val="accent3">
            <a:lumMod val="75000"/>
            <a:alpha val="50000"/>
          </a:schemeClr>
        </a:solidFill>
        <a:scene3d>
          <a:camera prst="orthographicFront"/>
          <a:lightRig rig="threePt" dir="t"/>
        </a:scene3d>
        <a:sp3d>
          <a:bevelT w="139700" prst="cross"/>
        </a:sp3d>
      </dgm:spPr>
      <dgm:t>
        <a:bodyPr/>
        <a:lstStyle/>
        <a:p>
          <a:r>
            <a:rPr lang="en-US" sz="2000" dirty="0" smtClean="0"/>
            <a:t>Initiates compliance and outreach activities</a:t>
          </a:r>
          <a:endParaRPr lang="en-US" sz="2000" dirty="0"/>
        </a:p>
      </dgm:t>
    </dgm:pt>
    <dgm:pt modelId="{DE7CE7EA-FF58-4E10-A0F9-8A03F684D3D7}" type="parTrans" cxnId="{319DBDD6-87B6-4DDE-997E-678781E4E60E}">
      <dgm:prSet/>
      <dgm:spPr/>
      <dgm:t>
        <a:bodyPr/>
        <a:lstStyle/>
        <a:p>
          <a:endParaRPr lang="en-US"/>
        </a:p>
      </dgm:t>
    </dgm:pt>
    <dgm:pt modelId="{6DBF9098-209C-4DC4-9005-23C25856B3F1}" type="sibTrans" cxnId="{319DBDD6-87B6-4DDE-997E-678781E4E60E}">
      <dgm:prSet/>
      <dgm:spPr/>
      <dgm:t>
        <a:bodyPr/>
        <a:lstStyle/>
        <a:p>
          <a:endParaRPr lang="en-US"/>
        </a:p>
      </dgm:t>
    </dgm:pt>
    <dgm:pt modelId="{185334E1-CFA1-40FC-BCCB-789162053114}">
      <dgm:prSet phldrT="[Text]" custT="1"/>
      <dgm:spPr>
        <a:solidFill>
          <a:schemeClr val="accent3">
            <a:lumMod val="75000"/>
            <a:alpha val="50000"/>
          </a:schemeClr>
        </a:solidFill>
        <a:scene3d>
          <a:camera prst="orthographicFront"/>
          <a:lightRig rig="threePt" dir="t"/>
        </a:scene3d>
        <a:sp3d>
          <a:bevelT w="139700" prst="cross"/>
        </a:sp3d>
      </dgm:spPr>
      <dgm:t>
        <a:bodyPr/>
        <a:lstStyle/>
        <a:p>
          <a:r>
            <a:rPr lang="en-US" sz="2000" dirty="0" smtClean="0"/>
            <a:t>Enforces organic production, handling, and labeling standards</a:t>
          </a:r>
          <a:endParaRPr lang="en-US" sz="2000" dirty="0"/>
        </a:p>
      </dgm:t>
    </dgm:pt>
    <dgm:pt modelId="{8C561CA1-9514-4177-B8FE-01B66BCBEFD0}" type="parTrans" cxnId="{3189C5DA-FF82-487B-B754-1A9CBD3ABAC9}">
      <dgm:prSet/>
      <dgm:spPr/>
      <dgm:t>
        <a:bodyPr/>
        <a:lstStyle/>
        <a:p>
          <a:endParaRPr lang="en-US"/>
        </a:p>
      </dgm:t>
    </dgm:pt>
    <dgm:pt modelId="{9018DFEA-286A-4A95-804C-EC7811F1A880}" type="sibTrans" cxnId="{3189C5DA-FF82-487B-B754-1A9CBD3ABAC9}">
      <dgm:prSet/>
      <dgm:spPr/>
      <dgm:t>
        <a:bodyPr/>
        <a:lstStyle/>
        <a:p>
          <a:endParaRPr lang="en-US"/>
        </a:p>
      </dgm:t>
    </dgm:pt>
    <dgm:pt modelId="{CD678F1F-B378-4D06-8339-2F683D70ADD9}" type="pres">
      <dgm:prSet presAssocID="{6CCF3F8D-F1D1-406D-ABD8-15190C36699C}" presName="composite" presStyleCnt="0">
        <dgm:presLayoutVars>
          <dgm:chMax val="1"/>
          <dgm:dir/>
          <dgm:resizeHandles val="exact"/>
        </dgm:presLayoutVars>
      </dgm:prSet>
      <dgm:spPr/>
      <dgm:t>
        <a:bodyPr/>
        <a:lstStyle/>
        <a:p>
          <a:endParaRPr lang="en-US"/>
        </a:p>
      </dgm:t>
    </dgm:pt>
    <dgm:pt modelId="{5DE2B62F-56F5-4B6E-9A00-C616CF8D2D63}" type="pres">
      <dgm:prSet presAssocID="{6CCF3F8D-F1D1-406D-ABD8-15190C36699C}" presName="radial" presStyleCnt="0">
        <dgm:presLayoutVars>
          <dgm:animLvl val="ctr"/>
        </dgm:presLayoutVars>
      </dgm:prSet>
      <dgm:spPr>
        <a:scene3d>
          <a:camera prst="orthographicFront"/>
          <a:lightRig rig="threePt" dir="t"/>
        </a:scene3d>
        <a:sp3d>
          <a:bevelT w="139700" prst="cross"/>
        </a:sp3d>
      </dgm:spPr>
    </dgm:pt>
    <dgm:pt modelId="{91CB6F2D-F048-48ED-BC33-3A53898FA8FD}" type="pres">
      <dgm:prSet presAssocID="{31085987-E6E2-4696-B609-C56B0E4508DC}" presName="centerShape" presStyleLbl="vennNode1" presStyleIdx="0" presStyleCnt="5"/>
      <dgm:spPr/>
      <dgm:t>
        <a:bodyPr/>
        <a:lstStyle/>
        <a:p>
          <a:endParaRPr lang="en-US"/>
        </a:p>
      </dgm:t>
    </dgm:pt>
    <dgm:pt modelId="{9A86CB96-A303-40E2-AA72-C42E92831CF3}" type="pres">
      <dgm:prSet presAssocID="{7D2FF567-BC1E-41F5-8D4E-AEAB8141680B}" presName="node" presStyleLbl="vennNode1" presStyleIdx="1" presStyleCnt="5" custScaleX="186660" custScaleY="121480" custRadScaleRad="87516" custRadScaleInc="-410">
        <dgm:presLayoutVars>
          <dgm:bulletEnabled val="1"/>
        </dgm:presLayoutVars>
      </dgm:prSet>
      <dgm:spPr/>
      <dgm:t>
        <a:bodyPr/>
        <a:lstStyle/>
        <a:p>
          <a:endParaRPr lang="en-US"/>
        </a:p>
      </dgm:t>
    </dgm:pt>
    <dgm:pt modelId="{481A45C8-9AE4-4F73-B9BF-7451050F8984}" type="pres">
      <dgm:prSet presAssocID="{F131A222-D02A-4F17-BBA3-183D1B5F8B69}" presName="node" presStyleLbl="vennNode1" presStyleIdx="2" presStyleCnt="5" custScaleX="212671" custScaleY="178109" custRadScaleRad="133287" custRadScaleInc="0">
        <dgm:presLayoutVars>
          <dgm:bulletEnabled val="1"/>
        </dgm:presLayoutVars>
      </dgm:prSet>
      <dgm:spPr/>
      <dgm:t>
        <a:bodyPr/>
        <a:lstStyle/>
        <a:p>
          <a:endParaRPr lang="en-US"/>
        </a:p>
      </dgm:t>
    </dgm:pt>
    <dgm:pt modelId="{835BDF80-A4EF-4D87-BC85-29FEDC38A4B5}" type="pres">
      <dgm:prSet presAssocID="{02BE149E-DE71-4958-B94E-0A6AF1F8C85D}" presName="node" presStyleLbl="vennNode1" presStyleIdx="3" presStyleCnt="5" custScaleX="212725" custScaleY="143713" custRadScaleRad="88089" custRadScaleInc="1113">
        <dgm:presLayoutVars>
          <dgm:bulletEnabled val="1"/>
        </dgm:presLayoutVars>
      </dgm:prSet>
      <dgm:spPr/>
      <dgm:t>
        <a:bodyPr/>
        <a:lstStyle/>
        <a:p>
          <a:endParaRPr lang="en-US"/>
        </a:p>
      </dgm:t>
    </dgm:pt>
    <dgm:pt modelId="{B4ABA38A-6348-485D-875F-342CC9635FAB}" type="pres">
      <dgm:prSet presAssocID="{185334E1-CFA1-40FC-BCCB-789162053114}" presName="node" presStyleLbl="vennNode1" presStyleIdx="4" presStyleCnt="5" custScaleX="210985" custScaleY="171850" custRadScaleRad="131309">
        <dgm:presLayoutVars>
          <dgm:bulletEnabled val="1"/>
        </dgm:presLayoutVars>
      </dgm:prSet>
      <dgm:spPr/>
      <dgm:t>
        <a:bodyPr/>
        <a:lstStyle/>
        <a:p>
          <a:endParaRPr lang="en-US"/>
        </a:p>
      </dgm:t>
    </dgm:pt>
  </dgm:ptLst>
  <dgm:cxnLst>
    <dgm:cxn modelId="{49FA3713-264D-4134-ABDB-3A80C5C5E112}" type="presOf" srcId="{F131A222-D02A-4F17-BBA3-183D1B5F8B69}" destId="{481A45C8-9AE4-4F73-B9BF-7451050F8984}" srcOrd="0" destOrd="0" presId="urn:microsoft.com/office/officeart/2005/8/layout/radial3"/>
    <dgm:cxn modelId="{CB2E9869-3D1D-4D0C-8971-51B7FB33FD27}" srcId="{31085987-E6E2-4696-B609-C56B0E4508DC}" destId="{F131A222-D02A-4F17-BBA3-183D1B5F8B69}" srcOrd="1" destOrd="0" parTransId="{4071222E-6B15-4C7E-A76A-9B07645759C0}" sibTransId="{ABAED306-222E-48B5-895F-0967BC0C0FD5}"/>
    <dgm:cxn modelId="{1B610793-38A1-47E2-AE80-CAA09C8A0016}" type="presOf" srcId="{31085987-E6E2-4696-B609-C56B0E4508DC}" destId="{91CB6F2D-F048-48ED-BC33-3A53898FA8FD}" srcOrd="0" destOrd="0" presId="urn:microsoft.com/office/officeart/2005/8/layout/radial3"/>
    <dgm:cxn modelId="{0807BB70-009A-4078-ADB3-B9EB8FEFFE1E}" type="presOf" srcId="{7D2FF567-BC1E-41F5-8D4E-AEAB8141680B}" destId="{9A86CB96-A303-40E2-AA72-C42E92831CF3}" srcOrd="0" destOrd="0" presId="urn:microsoft.com/office/officeart/2005/8/layout/radial3"/>
    <dgm:cxn modelId="{2379EC4E-6B1C-4C69-929F-7C6803376AD7}" type="presOf" srcId="{02BE149E-DE71-4958-B94E-0A6AF1F8C85D}" destId="{835BDF80-A4EF-4D87-BC85-29FEDC38A4B5}" srcOrd="0" destOrd="0" presId="urn:microsoft.com/office/officeart/2005/8/layout/radial3"/>
    <dgm:cxn modelId="{3189C5DA-FF82-487B-B754-1A9CBD3ABAC9}" srcId="{31085987-E6E2-4696-B609-C56B0E4508DC}" destId="{185334E1-CFA1-40FC-BCCB-789162053114}" srcOrd="3" destOrd="0" parTransId="{8C561CA1-9514-4177-B8FE-01B66BCBEFD0}" sibTransId="{9018DFEA-286A-4A95-804C-EC7811F1A880}"/>
    <dgm:cxn modelId="{14A3685B-345B-41C0-B8ED-A89EB7CE6989}" srcId="{6CCF3F8D-F1D1-406D-ABD8-15190C36699C}" destId="{31085987-E6E2-4696-B609-C56B0E4508DC}" srcOrd="0" destOrd="0" parTransId="{E0BE99EA-8CDA-4F2F-A69F-E9F0BDFCD579}" sibTransId="{392B097A-C656-4569-BB6C-A13BCE9BBC13}"/>
    <dgm:cxn modelId="{A5564279-508E-4861-8DEA-39D105044224}" type="presOf" srcId="{185334E1-CFA1-40FC-BCCB-789162053114}" destId="{B4ABA38A-6348-485D-875F-342CC9635FAB}" srcOrd="0" destOrd="0" presId="urn:microsoft.com/office/officeart/2005/8/layout/radial3"/>
    <dgm:cxn modelId="{319DBDD6-87B6-4DDE-997E-678781E4E60E}" srcId="{31085987-E6E2-4696-B609-C56B0E4508DC}" destId="{02BE149E-DE71-4958-B94E-0A6AF1F8C85D}" srcOrd="2" destOrd="0" parTransId="{DE7CE7EA-FF58-4E10-A0F9-8A03F684D3D7}" sibTransId="{6DBF9098-209C-4DC4-9005-23C25856B3F1}"/>
    <dgm:cxn modelId="{2339A3FE-EFCD-4402-8E1C-9A0E1DDF0022}" type="presOf" srcId="{6CCF3F8D-F1D1-406D-ABD8-15190C36699C}" destId="{CD678F1F-B378-4D06-8339-2F683D70ADD9}" srcOrd="0" destOrd="0" presId="urn:microsoft.com/office/officeart/2005/8/layout/radial3"/>
    <dgm:cxn modelId="{3149E85D-7F08-4F4F-8490-7D9533F16EC6}" srcId="{31085987-E6E2-4696-B609-C56B0E4508DC}" destId="{7D2FF567-BC1E-41F5-8D4E-AEAB8141680B}" srcOrd="0" destOrd="0" parTransId="{B0A7CC71-5A51-49C0-89B6-29F2E9B86630}" sibTransId="{257FC3F1-45DA-4848-ACE2-F96E34E38E2C}"/>
    <dgm:cxn modelId="{9A7D08D8-8328-4056-807D-87692FCEE6DD}" type="presParOf" srcId="{CD678F1F-B378-4D06-8339-2F683D70ADD9}" destId="{5DE2B62F-56F5-4B6E-9A00-C616CF8D2D63}" srcOrd="0" destOrd="0" presId="urn:microsoft.com/office/officeart/2005/8/layout/radial3"/>
    <dgm:cxn modelId="{BE490886-B3AE-4A31-9907-66EB9BDBB2DA}" type="presParOf" srcId="{5DE2B62F-56F5-4B6E-9A00-C616CF8D2D63}" destId="{91CB6F2D-F048-48ED-BC33-3A53898FA8FD}" srcOrd="0" destOrd="0" presId="urn:microsoft.com/office/officeart/2005/8/layout/radial3"/>
    <dgm:cxn modelId="{C2330C54-2A88-4905-9692-5929F7308201}" type="presParOf" srcId="{5DE2B62F-56F5-4B6E-9A00-C616CF8D2D63}" destId="{9A86CB96-A303-40E2-AA72-C42E92831CF3}" srcOrd="1" destOrd="0" presId="urn:microsoft.com/office/officeart/2005/8/layout/radial3"/>
    <dgm:cxn modelId="{F8D2F802-E1B5-475B-9EDF-1F4F030A8266}" type="presParOf" srcId="{5DE2B62F-56F5-4B6E-9A00-C616CF8D2D63}" destId="{481A45C8-9AE4-4F73-B9BF-7451050F8984}" srcOrd="2" destOrd="0" presId="urn:microsoft.com/office/officeart/2005/8/layout/radial3"/>
    <dgm:cxn modelId="{412CA978-492E-4B96-BCF5-8A1A08049F36}" type="presParOf" srcId="{5DE2B62F-56F5-4B6E-9A00-C616CF8D2D63}" destId="{835BDF80-A4EF-4D87-BC85-29FEDC38A4B5}" srcOrd="3" destOrd="0" presId="urn:microsoft.com/office/officeart/2005/8/layout/radial3"/>
    <dgm:cxn modelId="{8A421FEE-D984-49E6-8C2A-43E19CCE0C2B}" type="presParOf" srcId="{5DE2B62F-56F5-4B6E-9A00-C616CF8D2D63}" destId="{B4ABA38A-6348-485D-875F-342CC9635FAB}" srcOrd="4" destOrd="0" presId="urn:microsoft.com/office/officeart/2005/8/layout/radial3"/>
  </dgm:cxnLst>
  <dgm:bg>
    <a:solidFill>
      <a:schemeClr val="accent3">
        <a:lumMod val="20000"/>
        <a:lumOff val="80000"/>
      </a:schemeClr>
    </a:solidFill>
  </dgm:bg>
  <dgm:whole>
    <a:ln>
      <a:solidFill>
        <a:schemeClr val="accent3">
          <a:lumMod val="5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841992-F684-43DD-89E1-F240CA9082DD}">
      <dsp:nvSpPr>
        <dsp:cNvPr id="0" name=""/>
        <dsp:cNvSpPr/>
      </dsp:nvSpPr>
      <dsp:spPr>
        <a:xfrm>
          <a:off x="1421213" y="1040210"/>
          <a:ext cx="3657584" cy="940985"/>
        </a:xfrm>
        <a:custGeom>
          <a:avLst/>
          <a:gdLst/>
          <a:ahLst/>
          <a:cxnLst/>
          <a:rect l="0" t="0" r="0" b="0"/>
          <a:pathLst>
            <a:path>
              <a:moveTo>
                <a:pt x="0" y="0"/>
              </a:moveTo>
              <a:lnTo>
                <a:pt x="0" y="754546"/>
              </a:lnTo>
              <a:lnTo>
                <a:pt x="3657584" y="754546"/>
              </a:lnTo>
              <a:lnTo>
                <a:pt x="3657584" y="94098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38DCA4-D0DF-405D-B311-7FCE34CB72BE}">
      <dsp:nvSpPr>
        <dsp:cNvPr id="0" name=""/>
        <dsp:cNvSpPr/>
      </dsp:nvSpPr>
      <dsp:spPr>
        <a:xfrm>
          <a:off x="1421213" y="1040210"/>
          <a:ext cx="1619340" cy="936928"/>
        </a:xfrm>
        <a:custGeom>
          <a:avLst/>
          <a:gdLst/>
          <a:ahLst/>
          <a:cxnLst/>
          <a:rect l="0" t="0" r="0" b="0"/>
          <a:pathLst>
            <a:path>
              <a:moveTo>
                <a:pt x="0" y="0"/>
              </a:moveTo>
              <a:lnTo>
                <a:pt x="0" y="750489"/>
              </a:lnTo>
              <a:lnTo>
                <a:pt x="1619340" y="750489"/>
              </a:lnTo>
              <a:lnTo>
                <a:pt x="1619340" y="9369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55FC1B-45C7-4D5A-B9F0-A94CED69C4F8}">
      <dsp:nvSpPr>
        <dsp:cNvPr id="0" name=""/>
        <dsp:cNvSpPr/>
      </dsp:nvSpPr>
      <dsp:spPr>
        <a:xfrm>
          <a:off x="892063" y="1040210"/>
          <a:ext cx="529150" cy="936928"/>
        </a:xfrm>
        <a:custGeom>
          <a:avLst/>
          <a:gdLst/>
          <a:ahLst/>
          <a:cxnLst/>
          <a:rect l="0" t="0" r="0" b="0"/>
          <a:pathLst>
            <a:path>
              <a:moveTo>
                <a:pt x="529150" y="0"/>
              </a:moveTo>
              <a:lnTo>
                <a:pt x="529150" y="750489"/>
              </a:lnTo>
              <a:lnTo>
                <a:pt x="0" y="750489"/>
              </a:lnTo>
              <a:lnTo>
                <a:pt x="0" y="9369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19A9EC-E652-41E4-97C7-CFBC25CF8D62}">
      <dsp:nvSpPr>
        <dsp:cNvPr id="0" name=""/>
        <dsp:cNvSpPr/>
      </dsp:nvSpPr>
      <dsp:spPr>
        <a:xfrm>
          <a:off x="533407" y="152404"/>
          <a:ext cx="1775612" cy="887806"/>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prst="hardEdge"/>
        </a:sp3d>
      </dsp:spPr>
      <dsp:style>
        <a:lnRef idx="0">
          <a:schemeClr val="accent3"/>
        </a:lnRef>
        <a:fillRef idx="3">
          <a:schemeClr val="accent3"/>
        </a:fillRef>
        <a:effectRef idx="3">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NOP</a:t>
          </a:r>
        </a:p>
        <a:p>
          <a:pPr lvl="0" algn="ctr" defTabSz="666750">
            <a:lnSpc>
              <a:spcPct val="90000"/>
            </a:lnSpc>
            <a:spcBef>
              <a:spcPct val="0"/>
            </a:spcBef>
            <a:spcAft>
              <a:spcPct val="35000"/>
            </a:spcAft>
          </a:pPr>
          <a:r>
            <a:rPr lang="en-US" sz="1500" kern="1200" dirty="0" smtClean="0">
              <a:latin typeface="Arial" pitchFamily="34" charset="0"/>
              <a:cs typeface="Arial" pitchFamily="34" charset="0"/>
            </a:rPr>
            <a:t>Deputy Administrator</a:t>
          </a:r>
          <a:endParaRPr lang="en-US" sz="1500" kern="1200" dirty="0">
            <a:latin typeface="Arial" pitchFamily="34" charset="0"/>
            <a:cs typeface="Arial" pitchFamily="34" charset="0"/>
          </a:endParaRPr>
        </a:p>
      </dsp:txBody>
      <dsp:txXfrm>
        <a:off x="533407" y="152404"/>
        <a:ext cx="1775612" cy="887806"/>
      </dsp:txXfrm>
    </dsp:sp>
    <dsp:sp modelId="{DC19C473-C9C5-4412-B370-B122C10E8947}">
      <dsp:nvSpPr>
        <dsp:cNvPr id="0" name=""/>
        <dsp:cNvSpPr/>
      </dsp:nvSpPr>
      <dsp:spPr>
        <a:xfrm>
          <a:off x="4256" y="1977139"/>
          <a:ext cx="1775612" cy="887806"/>
        </a:xfrm>
        <a:prstGeom prst="rect">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threePt" dir="t"/>
        </a:scene3d>
        <a:sp3d>
          <a:bevelT w="139700" h="139700" prst="divot"/>
        </a:sp3d>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Standards Branch</a:t>
          </a:r>
          <a:endParaRPr lang="en-US" sz="1500" kern="1200" dirty="0">
            <a:latin typeface="Arial" pitchFamily="34" charset="0"/>
            <a:cs typeface="Arial" pitchFamily="34" charset="0"/>
          </a:endParaRPr>
        </a:p>
      </dsp:txBody>
      <dsp:txXfrm>
        <a:off x="4256" y="1977139"/>
        <a:ext cx="1775612" cy="887806"/>
      </dsp:txXfrm>
    </dsp:sp>
    <dsp:sp modelId="{FB803CC3-912E-41DB-9497-6B1A587B428B}">
      <dsp:nvSpPr>
        <dsp:cNvPr id="0" name=""/>
        <dsp:cNvSpPr/>
      </dsp:nvSpPr>
      <dsp:spPr>
        <a:xfrm>
          <a:off x="2152748" y="1977139"/>
          <a:ext cx="1775612" cy="887806"/>
        </a:xfrm>
        <a:prstGeom prst="rect">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threePt" dir="t"/>
        </a:scene3d>
        <a:sp3d>
          <a:bevelT w="139700" h="139700" prst="divot"/>
        </a:sp3d>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Accreditation &amp; International Branch</a:t>
          </a:r>
          <a:endParaRPr lang="en-US" sz="1500" kern="1200" dirty="0">
            <a:latin typeface="Arial" pitchFamily="34" charset="0"/>
            <a:cs typeface="Arial" pitchFamily="34" charset="0"/>
          </a:endParaRPr>
        </a:p>
      </dsp:txBody>
      <dsp:txXfrm>
        <a:off x="2152748" y="1977139"/>
        <a:ext cx="1775612" cy="887806"/>
      </dsp:txXfrm>
    </dsp:sp>
    <dsp:sp modelId="{38417DE9-11B9-4B66-99C8-D1DC92391CB6}">
      <dsp:nvSpPr>
        <dsp:cNvPr id="0" name=""/>
        <dsp:cNvSpPr/>
      </dsp:nvSpPr>
      <dsp:spPr>
        <a:xfrm>
          <a:off x="4190991" y="1981196"/>
          <a:ext cx="1775612" cy="887806"/>
        </a:xfrm>
        <a:prstGeom prst="rect">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threePt" dir="t"/>
        </a:scene3d>
        <a:sp3d>
          <a:bevelT w="101600" prst="riblet"/>
        </a:sp3d>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Compliance &amp; Enforcement Branch</a:t>
          </a:r>
          <a:endParaRPr lang="en-US" sz="1500" kern="1200" dirty="0">
            <a:latin typeface="Arial" pitchFamily="34" charset="0"/>
            <a:cs typeface="Arial" pitchFamily="34" charset="0"/>
          </a:endParaRPr>
        </a:p>
      </dsp:txBody>
      <dsp:txXfrm>
        <a:off x="4190991" y="1981196"/>
        <a:ext cx="1775612" cy="887806"/>
      </dsp:txXfrm>
    </dsp:sp>
    <dsp:sp modelId="{E727633E-211B-4F28-B72F-94972DCF6A76}">
      <dsp:nvSpPr>
        <dsp:cNvPr id="0" name=""/>
        <dsp:cNvSpPr/>
      </dsp:nvSpPr>
      <dsp:spPr>
        <a:xfrm>
          <a:off x="4267200" y="457197"/>
          <a:ext cx="1775612" cy="887806"/>
        </a:xfrm>
        <a:prstGeom prst="rect">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threePt" dir="t"/>
        </a:scene3d>
        <a:sp3d>
          <a:bevelT w="101600" prst="riblet"/>
        </a:sp3d>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AMS Livestock and Seed Program – Audit, Review and Compliance Branch </a:t>
          </a:r>
          <a:endParaRPr lang="en-US" sz="1500" kern="1200" dirty="0">
            <a:latin typeface="Arial" pitchFamily="34" charset="0"/>
            <a:cs typeface="Arial" pitchFamily="34" charset="0"/>
          </a:endParaRPr>
        </a:p>
      </dsp:txBody>
      <dsp:txXfrm>
        <a:off x="4267200" y="457197"/>
        <a:ext cx="1775612" cy="887806"/>
      </dsp:txXfrm>
    </dsp:sp>
    <dsp:sp modelId="{7BB85CB9-1C6E-45BB-AF47-4A2957529057}">
      <dsp:nvSpPr>
        <dsp:cNvPr id="0" name=""/>
        <dsp:cNvSpPr/>
      </dsp:nvSpPr>
      <dsp:spPr>
        <a:xfrm>
          <a:off x="6400794" y="457197"/>
          <a:ext cx="1775612" cy="887806"/>
        </a:xfrm>
        <a:prstGeom prst="rect">
          <a:avLst/>
        </a:prstGeom>
        <a:solidFill>
          <a:schemeClr val="accent3"/>
        </a:solidFill>
        <a:ln w="38100" cap="flat" cmpd="sng" algn="ctr">
          <a:solidFill>
            <a:schemeClr val="lt1"/>
          </a:solidFill>
          <a:prstDash val="solid"/>
        </a:ln>
        <a:effectLst>
          <a:outerShdw blurRad="40000" dist="20000" dir="5400000" rotWithShape="0">
            <a:srgbClr val="000000">
              <a:alpha val="38000"/>
            </a:srgbClr>
          </a:outerShdw>
        </a:effectLst>
        <a:scene3d>
          <a:camera prst="orthographicFront"/>
          <a:lightRig rig="threePt" dir="t"/>
        </a:scene3d>
        <a:sp3d>
          <a:bevelT w="101600" prst="riblet"/>
        </a:sp3d>
      </dsp:spPr>
      <dsp:style>
        <a:lnRef idx="3">
          <a:schemeClr val="lt1"/>
        </a:lnRef>
        <a:fillRef idx="1">
          <a:schemeClr val="accent3"/>
        </a:fillRef>
        <a:effectRef idx="1">
          <a:schemeClr val="accent3"/>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rial" pitchFamily="34" charset="0"/>
              <a:cs typeface="Arial" pitchFamily="34" charset="0"/>
            </a:rPr>
            <a:t>AMS Compliance and Analysis Program – NOP Appeals</a:t>
          </a:r>
          <a:endParaRPr lang="en-US" sz="1500" kern="1200" dirty="0">
            <a:latin typeface="Arial" pitchFamily="34" charset="0"/>
            <a:cs typeface="Arial" pitchFamily="34" charset="0"/>
          </a:endParaRPr>
        </a:p>
      </dsp:txBody>
      <dsp:txXfrm>
        <a:off x="6400794" y="457197"/>
        <a:ext cx="1775612" cy="887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ea typeface="+mn-ea"/>
                <a:cs typeface="+mn-cs"/>
              </a:defRPr>
            </a:lvl1pPr>
          </a:lstStyle>
          <a:p>
            <a:pPr>
              <a:defRPr/>
            </a:pPr>
            <a:fld id="{E3BEC8B3-0010-49AC-ACF1-7BE3B4F05A17}" type="datetimeFigureOut">
              <a:rPr lang="en-US"/>
              <a:pPr>
                <a:defRPr/>
              </a:pPr>
              <a:t>10/18/2018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ea typeface="+mn-ea"/>
                <a:cs typeface="+mn-cs"/>
              </a:defRPr>
            </a:lvl1pPr>
          </a:lstStyle>
          <a:p>
            <a:pPr>
              <a:defRPr/>
            </a:pPr>
            <a:fld id="{B91F5660-37FF-465D-BADB-18C963080271}" type="slidenum">
              <a:rPr lang="en-US"/>
              <a:pPr>
                <a:defRPr/>
              </a:pPr>
              <a:t>‹#›</a:t>
            </a:fld>
            <a:endParaRPr lang="en-US"/>
          </a:p>
        </p:txBody>
      </p:sp>
    </p:spTree>
    <p:extLst>
      <p:ext uri="{BB962C8B-B14F-4D97-AF65-F5344CB8AC3E}">
        <p14:creationId xmlns:p14="http://schemas.microsoft.com/office/powerpoint/2010/main" val="24357238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675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a:latin typeface="Arial" charset="0"/>
                <a:ea typeface="+mn-ea"/>
                <a:cs typeface="+mn-cs"/>
              </a:defRPr>
            </a:lvl1pPr>
          </a:lstStyle>
          <a:p>
            <a:pPr>
              <a:defRPr/>
            </a:pPr>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ea typeface="+mn-ea"/>
                <a:cs typeface="+mn-cs"/>
              </a:defRPr>
            </a:lvl1pPr>
          </a:lstStyle>
          <a:p>
            <a:pPr>
              <a:defRPr/>
            </a:pPr>
            <a:fld id="{BC9EF24E-AB8D-476E-A423-2C321077BB45}" type="slidenum">
              <a:rPr lang="en-US"/>
              <a:pPr>
                <a:defRPr/>
              </a:pPr>
              <a:t>‹#›</a:t>
            </a:fld>
            <a:endParaRPr lang="en-US"/>
          </a:p>
        </p:txBody>
      </p:sp>
    </p:spTree>
    <p:extLst>
      <p:ext uri="{BB962C8B-B14F-4D97-AF65-F5344CB8AC3E}">
        <p14:creationId xmlns:p14="http://schemas.microsoft.com/office/powerpoint/2010/main" val="1590210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20" charset="-128"/>
        <a:cs typeface="ヒラギノ角ゴ Pro W3" pitchFamily="20" charset="-128"/>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2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2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2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2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a:ln/>
        </p:spPr>
      </p:sp>
      <p:sp>
        <p:nvSpPr>
          <p:cNvPr id="70658"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BC6DA55A-EB07-44B4-A7C5-9BC36A9A01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a:ln/>
        </p:spPr>
      </p:sp>
      <p:sp>
        <p:nvSpPr>
          <p:cNvPr id="89090"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E30033A8-C166-492F-AF2A-295D7070BFA9}"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a:ln/>
        </p:spPr>
      </p:sp>
      <p:sp>
        <p:nvSpPr>
          <p:cNvPr id="91138"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98456FB9-9727-46CF-B5EA-96AB0A0AB788}"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a:ln/>
        </p:spPr>
      </p:sp>
      <p:sp>
        <p:nvSpPr>
          <p:cNvPr id="93186"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5B9CF657-CE6A-4DDE-978A-4597512D5F97}"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p:cNvSpPr>
          <p:nvPr>
            <p:ph type="sldImg"/>
          </p:nvPr>
        </p:nvSpPr>
        <p:spPr>
          <a:ln/>
        </p:spPr>
      </p:sp>
      <p:sp>
        <p:nvSpPr>
          <p:cNvPr id="95234"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F497C75E-7941-433E-B09A-1B5C7EF8C881}"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Slide Image Placeholder 1"/>
          <p:cNvSpPr>
            <a:spLocks noGrp="1" noRot="1" noChangeAspect="1"/>
          </p:cNvSpPr>
          <p:nvPr>
            <p:ph type="sldImg"/>
          </p:nvPr>
        </p:nvSpPr>
        <p:spPr>
          <a:ln/>
        </p:spPr>
      </p:sp>
      <p:sp>
        <p:nvSpPr>
          <p:cNvPr id="97282" name="Notes Placeholder 2"/>
          <p:cNvSpPr>
            <a:spLocks noGrp="1"/>
          </p:cNvSpPr>
          <p:nvPr>
            <p:ph type="body" idx="1"/>
          </p:nvPr>
        </p:nvSpPr>
        <p:spPr>
          <a:noFill/>
          <a:ln/>
        </p:spPr>
        <p:txBody>
          <a:bodyPr/>
          <a:lstStyle/>
          <a:p>
            <a:endParaRPr lang="en-US" smtClean="0">
              <a:latin typeface="Arial" pitchFamily="20" charset="0"/>
            </a:endParaRPr>
          </a:p>
          <a:p>
            <a:r>
              <a:rPr lang="en-US" smtClean="0">
                <a:latin typeface="Arial" pitchFamily="20" charset="0"/>
              </a:rPr>
              <a:t>Online training is still being developed, although we had planned to have a full-time training specialist on staff by now.  We’ve posted PowerPoint slide sets from this summer’s training series in Chicago for certification, labeling, investigations and compliance procedures.  We will be working on a companion series for livestock and handling next.  </a:t>
            </a:r>
          </a:p>
          <a:p>
            <a:endParaRPr lang="en-US" smtClean="0">
              <a:latin typeface="Arial" pitchFamily="20" charset="0"/>
            </a:endParaRPr>
          </a:p>
          <a:p>
            <a:r>
              <a:rPr lang="en-US" smtClean="0">
                <a:latin typeface="Arial" pitchFamily="20" charset="0"/>
              </a:rPr>
              <a:t>Training is now an integral part of the accreditation process.  Certifiers now sign a “Terms of Accreditation” document which includes attendance at NOP training events as a requirement for on-going accreditation.  </a:t>
            </a:r>
          </a:p>
          <a:p>
            <a:endParaRPr lang="en-US" smtClean="0">
              <a:latin typeface="Arial" pitchFamily="20" charset="0"/>
            </a:endParaRPr>
          </a:p>
          <a:p>
            <a:r>
              <a:rPr lang="en-US" smtClean="0">
                <a:latin typeface="Arial" pitchFamily="20" charset="0"/>
              </a:rPr>
              <a:t>We are working to expand our in-person training offerings for ACA’s this year.  We will be having 5 U.S. training events certifiers and 4 foreign events.  </a:t>
            </a:r>
          </a:p>
          <a:p>
            <a:endParaRPr lang="en-US" smtClean="0">
              <a:latin typeface="Arial" pitchFamily="20" charset="0"/>
            </a:endParaRPr>
          </a:p>
        </p:txBody>
      </p:sp>
      <p:sp>
        <p:nvSpPr>
          <p:cNvPr id="4" name="Slide Number Placeholder 3"/>
          <p:cNvSpPr>
            <a:spLocks noGrp="1"/>
          </p:cNvSpPr>
          <p:nvPr>
            <p:ph type="sldNum" sz="quarter" idx="5"/>
          </p:nvPr>
        </p:nvSpPr>
        <p:spPr/>
        <p:txBody>
          <a:bodyPr/>
          <a:lstStyle/>
          <a:p>
            <a:pPr>
              <a:defRPr/>
            </a:pPr>
            <a:fld id="{CC240CED-39F9-458B-8995-1EF21A15AE63}"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p:cNvSpPr>
            <a:spLocks noGrp="1" noRot="1" noChangeAspect="1"/>
          </p:cNvSpPr>
          <p:nvPr>
            <p:ph type="sldImg"/>
          </p:nvPr>
        </p:nvSpPr>
        <p:spPr>
          <a:ln/>
        </p:spPr>
      </p:sp>
      <p:sp>
        <p:nvSpPr>
          <p:cNvPr id="99330" name="Notes Placeholder 2"/>
          <p:cNvSpPr>
            <a:spLocks noGrp="1"/>
          </p:cNvSpPr>
          <p:nvPr>
            <p:ph type="body" idx="1"/>
          </p:nvPr>
        </p:nvSpPr>
        <p:spPr>
          <a:noFill/>
          <a:ln/>
        </p:spPr>
        <p:txBody>
          <a:bodyPr/>
          <a:lstStyle/>
          <a:p>
            <a:r>
              <a:rPr lang="en-US" smtClean="0">
                <a:latin typeface="Arial" pitchFamily="20" charset="0"/>
              </a:rPr>
              <a:t>The first will be in Savannah, GA, in conjunction with the NASOP and ACA meeting.  That will be geared strictly for certifiers.  The next 3 will be in conjunction with EcoFarm, The Upper Midwest Organic Farming Conference, and All Things Organic.</a:t>
            </a:r>
          </a:p>
          <a:p>
            <a:endParaRPr lang="en-US" smtClean="0">
              <a:latin typeface="Arial" pitchFamily="20" charset="0"/>
            </a:endParaRPr>
          </a:p>
          <a:p>
            <a:r>
              <a:rPr lang="en-US" smtClean="0">
                <a:latin typeface="Arial" pitchFamily="20" charset="0"/>
              </a:rPr>
              <a:t>The last U.S. training will be immediately before the Spring NOSB meeting, so people can come to that training meeting and the NOSB meeting on the same plane ticket.  Aside from the ACA/NASOP meeting, the training events will be open to other interested persons besides ACA’s as space permits. </a:t>
            </a:r>
          </a:p>
          <a:p>
            <a:endParaRPr lang="en-US" smtClean="0">
              <a:latin typeface="Arial" pitchFamily="20" charset="0"/>
            </a:endParaRPr>
          </a:p>
          <a:p>
            <a:endParaRPr lang="en-US" smtClean="0">
              <a:latin typeface="Arial" pitchFamily="20" charset="0"/>
            </a:endParaRPr>
          </a:p>
        </p:txBody>
      </p:sp>
      <p:sp>
        <p:nvSpPr>
          <p:cNvPr id="4" name="Slide Number Placeholder 3"/>
          <p:cNvSpPr>
            <a:spLocks noGrp="1"/>
          </p:cNvSpPr>
          <p:nvPr>
            <p:ph type="sldNum" sz="quarter" idx="5"/>
          </p:nvPr>
        </p:nvSpPr>
        <p:spPr/>
        <p:txBody>
          <a:bodyPr/>
          <a:lstStyle/>
          <a:p>
            <a:pPr>
              <a:defRPr/>
            </a:pPr>
            <a:fld id="{57484C79-E41E-48CD-A76D-2F911A1CC243}" type="slidenum">
              <a:rPr lang="en-US" smtClean="0">
                <a:solidFill>
                  <a:prstClr val="black"/>
                </a:solidFill>
              </a:rPr>
              <a:pPr>
                <a:defRPr/>
              </a:pPr>
              <a:t>15</a:t>
            </a:fld>
            <a:endParaRPr 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p:cNvSpPr>
          <p:nvPr>
            <p:ph type="sldImg"/>
          </p:nvPr>
        </p:nvSpPr>
        <p:spPr>
          <a:ln/>
        </p:spPr>
      </p:sp>
      <p:sp>
        <p:nvSpPr>
          <p:cNvPr id="101378" name="Notes Placeholder 2"/>
          <p:cNvSpPr>
            <a:spLocks noGrp="1"/>
          </p:cNvSpPr>
          <p:nvPr>
            <p:ph type="body" idx="1"/>
          </p:nvPr>
        </p:nvSpPr>
        <p:spPr>
          <a:noFill/>
          <a:ln/>
        </p:spPr>
        <p:txBody>
          <a:bodyPr/>
          <a:lstStyle/>
          <a:p>
            <a:r>
              <a:rPr lang="en-US" smtClean="0">
                <a:latin typeface="Arial" pitchFamily="20" charset="0"/>
              </a:rPr>
              <a:t>To ensure our foreign certifiers are correctly applying the NOP regulations for products that will be sold as organic in the U.S., we are looking at a total of 4 foreign training sessions; in addition to our usual annual training meeting in Germany at the Biofach Conference, we are trying to set up 3 additional sessions located near centers of certifying activity.  </a:t>
            </a:r>
          </a:p>
          <a:p>
            <a:endParaRPr lang="en-US" smtClean="0">
              <a:latin typeface="Arial" pitchFamily="20" charset="0"/>
            </a:endParaRPr>
          </a:p>
          <a:p>
            <a:r>
              <a:rPr lang="en-US" smtClean="0">
                <a:latin typeface="Arial" pitchFamily="20" charset="0"/>
              </a:rPr>
              <a:t>To keep these cost-effective, we will be teaming these trips up with other reviews.  Those are still early in the planning process, but in general we are looking at sessions in South America, India, and Australia/NZ .</a:t>
            </a:r>
          </a:p>
          <a:p>
            <a:endParaRPr lang="en-US" smtClean="0">
              <a:latin typeface="Arial" pitchFamily="20" charset="0"/>
            </a:endParaRPr>
          </a:p>
        </p:txBody>
      </p:sp>
      <p:sp>
        <p:nvSpPr>
          <p:cNvPr id="4" name="Slide Number Placeholder 3"/>
          <p:cNvSpPr>
            <a:spLocks noGrp="1"/>
          </p:cNvSpPr>
          <p:nvPr>
            <p:ph type="sldNum" sz="quarter" idx="5"/>
          </p:nvPr>
        </p:nvSpPr>
        <p:spPr/>
        <p:txBody>
          <a:bodyPr/>
          <a:lstStyle/>
          <a:p>
            <a:pPr>
              <a:defRPr/>
            </a:pPr>
            <a:fld id="{A53A9C86-19F2-461F-A2DF-A3E2D61249C6}"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p:cNvSpPr>
          <p:nvPr>
            <p:ph type="sldImg"/>
          </p:nvPr>
        </p:nvSpPr>
        <p:spPr>
          <a:ln/>
        </p:spPr>
      </p:sp>
      <p:sp>
        <p:nvSpPr>
          <p:cNvPr id="103426" name="Notes Placeholder 2"/>
          <p:cNvSpPr>
            <a:spLocks noGrp="1"/>
          </p:cNvSpPr>
          <p:nvPr>
            <p:ph type="body" idx="1"/>
          </p:nvPr>
        </p:nvSpPr>
        <p:spPr>
          <a:noFill/>
          <a:ln/>
        </p:spPr>
        <p:txBody>
          <a:bodyPr/>
          <a:lstStyle/>
          <a:p>
            <a:r>
              <a:rPr lang="en-US" smtClean="0">
                <a:latin typeface="Arial" pitchFamily="20" charset="0"/>
              </a:rPr>
              <a:t>At one point, we had a total of 9 recognition agreements.  However, with our new US-Canada determination of equivalence, 3 of those will be set aside once we’ve worked through the details of the equivalence agreement.  </a:t>
            </a:r>
          </a:p>
          <a:p>
            <a:endParaRPr lang="en-US" smtClean="0">
              <a:latin typeface="Arial" pitchFamily="20" charset="0"/>
            </a:endParaRPr>
          </a:p>
          <a:p>
            <a:r>
              <a:rPr lang="en-US" smtClean="0">
                <a:latin typeface="Arial" pitchFamily="20" charset="0"/>
              </a:rPr>
              <a:t>The remaining 6 are all under review and we only have 2 left yet to conduct onsite evaluations.  Those are Denmark and Israel and we plan on conducting those reviews within the next 6 months.  </a:t>
            </a:r>
          </a:p>
          <a:p>
            <a:endParaRPr lang="en-US" smtClean="0">
              <a:latin typeface="Arial" pitchFamily="20" charset="0"/>
            </a:endParaRPr>
          </a:p>
          <a:p>
            <a:endParaRPr lang="en-US" smtClean="0">
              <a:latin typeface="Arial" pitchFamily="20" charset="0"/>
            </a:endParaRPr>
          </a:p>
        </p:txBody>
      </p:sp>
      <p:sp>
        <p:nvSpPr>
          <p:cNvPr id="4" name="Slide Number Placeholder 3"/>
          <p:cNvSpPr>
            <a:spLocks noGrp="1"/>
          </p:cNvSpPr>
          <p:nvPr>
            <p:ph type="sldNum" sz="quarter" idx="5"/>
          </p:nvPr>
        </p:nvSpPr>
        <p:spPr/>
        <p:txBody>
          <a:bodyPr/>
          <a:lstStyle/>
          <a:p>
            <a:pPr>
              <a:defRPr/>
            </a:pPr>
            <a:fld id="{7AD452C1-ABE7-4AED-9905-DAEAADE1E1E6}"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p:cNvSpPr>
          <p:nvPr>
            <p:ph type="sldImg"/>
          </p:nvPr>
        </p:nvSpPr>
        <p:spPr>
          <a:ln/>
        </p:spPr>
      </p:sp>
      <p:sp>
        <p:nvSpPr>
          <p:cNvPr id="105474" name="Notes Placeholder 2"/>
          <p:cNvSpPr>
            <a:spLocks noGrp="1"/>
          </p:cNvSpPr>
          <p:nvPr>
            <p:ph type="body" idx="1"/>
          </p:nvPr>
        </p:nvSpPr>
        <p:spPr>
          <a:noFill/>
          <a:ln/>
        </p:spPr>
        <p:txBody>
          <a:bodyPr/>
          <a:lstStyle/>
          <a:p>
            <a:r>
              <a:rPr lang="en-US" smtClean="0">
                <a:latin typeface="Arial" pitchFamily="20" charset="0"/>
              </a:rPr>
              <a:t>We will have a technical working group meeting during the first week in December to discuss the details of the Canadian U.S. equivalence agreement.  There are still a few issues to be worked out including:</a:t>
            </a:r>
          </a:p>
          <a:p>
            <a:endParaRPr lang="en-US" smtClean="0">
              <a:latin typeface="Arial" pitchFamily="20" charset="0"/>
            </a:endParaRPr>
          </a:p>
          <a:p>
            <a:pPr>
              <a:buFontTx/>
              <a:buChar char="•"/>
            </a:pPr>
            <a:r>
              <a:rPr lang="en-US" smtClean="0">
                <a:latin typeface="Arial" pitchFamily="20" charset="0"/>
              </a:rPr>
              <a:t>Third country certification.  These agreements are generally done to facilitate trade with the two countries, but both the U.S. and Canada have certifiers operating outside of their countries.  We will be discussing how products produced outside of the U.S. and Canada will be monitored and who will be responsible for that oversight.</a:t>
            </a:r>
          </a:p>
          <a:p>
            <a:pPr>
              <a:buFontTx/>
              <a:buChar char="•"/>
            </a:pPr>
            <a:r>
              <a:rPr lang="en-US" smtClean="0">
                <a:latin typeface="Arial" pitchFamily="20" charset="0"/>
              </a:rPr>
              <a:t>We will also be discussing verification of compliance with a few of the caveats attached to the agreement, such as stocking rate reporting, non-use of Chilean nitrate in the U.S. for produce exported to Canada, and non-use of antibiotics in livestock products exported to the U.S.</a:t>
            </a:r>
          </a:p>
        </p:txBody>
      </p:sp>
      <p:sp>
        <p:nvSpPr>
          <p:cNvPr id="4" name="Slide Number Placeholder 3"/>
          <p:cNvSpPr>
            <a:spLocks noGrp="1"/>
          </p:cNvSpPr>
          <p:nvPr>
            <p:ph type="sldNum" sz="quarter" idx="5"/>
          </p:nvPr>
        </p:nvSpPr>
        <p:spPr/>
        <p:txBody>
          <a:bodyPr/>
          <a:lstStyle/>
          <a:p>
            <a:pPr>
              <a:defRPr/>
            </a:pPr>
            <a:fld id="{5D7B6858-A8F5-4FE7-9BF9-1CFDBE628415}"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p:cNvSpPr>
          <p:nvPr>
            <p:ph type="sldImg"/>
          </p:nvPr>
        </p:nvSpPr>
        <p:spPr>
          <a:ln/>
        </p:spPr>
      </p:sp>
      <p:sp>
        <p:nvSpPr>
          <p:cNvPr id="107522" name="Notes Placeholder 2"/>
          <p:cNvSpPr>
            <a:spLocks noGrp="1"/>
          </p:cNvSpPr>
          <p:nvPr>
            <p:ph type="body" idx="1"/>
          </p:nvPr>
        </p:nvSpPr>
        <p:spPr>
          <a:noFill/>
          <a:ln/>
        </p:spPr>
        <p:txBody>
          <a:bodyPr/>
          <a:lstStyle/>
          <a:p>
            <a:r>
              <a:rPr lang="en-US" smtClean="0">
                <a:latin typeface="Arial" pitchFamily="20" charset="0"/>
              </a:rPr>
              <a:t>We are hovering around the 100 mark for numbers of certifying agents.  That number is going to go up and down over the next few months as some proposed adverse actions work their way through the appeals process and new agents are approved. </a:t>
            </a:r>
          </a:p>
          <a:p>
            <a:endParaRPr lang="en-US" smtClean="0">
              <a:latin typeface="Arial" pitchFamily="20" charset="0"/>
            </a:endParaRPr>
          </a:p>
          <a:p>
            <a:r>
              <a:rPr lang="en-US" smtClean="0">
                <a:latin typeface="Arial" pitchFamily="20" charset="0"/>
              </a:rPr>
              <a:t>Note newest agents:</a:t>
            </a:r>
          </a:p>
          <a:p>
            <a:endParaRPr lang="en-US" smtClean="0">
              <a:latin typeface="Arial" pitchFamily="20" charset="0"/>
            </a:endParaRPr>
          </a:p>
          <a:p>
            <a:r>
              <a:rPr lang="en-US" smtClean="0">
                <a:latin typeface="Arial" pitchFamily="20" charset="0"/>
              </a:rPr>
              <a:t>And the game of catch-up for accreditation onsite reviews is almost over.  There have been just a few certifiers that we have run into problems visiting.  Issues like State Department travel warnings and wars have complicated thing for a few reviews in South America and the Middle East.  We only have one foreign ACA to review and we are making travel arrangements to conduct that onsite review within the next few months.  </a:t>
            </a:r>
          </a:p>
        </p:txBody>
      </p:sp>
      <p:sp>
        <p:nvSpPr>
          <p:cNvPr id="4" name="Slide Number Placeholder 3"/>
          <p:cNvSpPr>
            <a:spLocks noGrp="1"/>
          </p:cNvSpPr>
          <p:nvPr>
            <p:ph type="sldNum" sz="quarter" idx="5"/>
          </p:nvPr>
        </p:nvSpPr>
        <p:spPr/>
        <p:txBody>
          <a:bodyPr/>
          <a:lstStyle/>
          <a:p>
            <a:pPr>
              <a:defRPr/>
            </a:pPr>
            <a:fld id="{99E75D9A-6267-4313-8BF9-B088BEBFA6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a:ln/>
        </p:spPr>
      </p:sp>
      <p:sp>
        <p:nvSpPr>
          <p:cNvPr id="72706" name="Notes Placeholder 2"/>
          <p:cNvSpPr>
            <a:spLocks noGrp="1"/>
          </p:cNvSpPr>
          <p:nvPr>
            <p:ph type="body" idx="1"/>
          </p:nvPr>
        </p:nvSpPr>
        <p:spPr>
          <a:noFill/>
          <a:ln/>
        </p:spPr>
        <p:txBody>
          <a:bodyPr/>
          <a:lstStyle/>
          <a:p>
            <a:pPr lvl="2">
              <a:buFontTx/>
              <a:buChar char="•"/>
            </a:pPr>
            <a:endParaRPr lang="en-US" smtClean="0">
              <a:latin typeface="Arial" pitchFamily="20" charset="0"/>
            </a:endParaRPr>
          </a:p>
          <a:p>
            <a:r>
              <a:rPr lang="en-US" smtClean="0">
                <a:latin typeface="Arial" pitchFamily="20" charset="0"/>
              </a:rPr>
              <a:t> </a:t>
            </a:r>
          </a:p>
        </p:txBody>
      </p:sp>
      <p:sp>
        <p:nvSpPr>
          <p:cNvPr id="72707" name="Slide Number Placeholder 3"/>
          <p:cNvSpPr>
            <a:spLocks noGrp="1"/>
          </p:cNvSpPr>
          <p:nvPr>
            <p:ph type="sldNum" sz="quarter" idx="5"/>
          </p:nvPr>
        </p:nvSpPr>
        <p:spPr>
          <a:noFill/>
        </p:spPr>
        <p:txBody>
          <a:bodyPr/>
          <a:lstStyle/>
          <a:p>
            <a:fld id="{9D696399-D6BC-4F5D-91EB-36F53F733FFC}" type="slidenum">
              <a:rPr lang="en-US" smtClean="0">
                <a:latin typeface="Arial" pitchFamily="20" charset="0"/>
                <a:ea typeface="ヒラギノ角ゴ Pro W3" pitchFamily="20" charset="-128"/>
                <a:cs typeface="ヒラギノ角ゴ Pro W3" pitchFamily="20" charset="-128"/>
              </a:rPr>
              <a:pPr/>
              <a:t>2</a:t>
            </a:fld>
            <a:endParaRPr lang="en-US" smtClean="0">
              <a:latin typeface="Arial" pitchFamily="20" charset="0"/>
              <a:ea typeface="ヒラギノ角ゴ Pro W3" pitchFamily="20" charset="-128"/>
              <a:cs typeface="ヒラギノ角ゴ Pro W3" pitchFamily="20"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p:cNvSpPr>
          <p:nvPr>
            <p:ph type="sldImg"/>
          </p:nvPr>
        </p:nvSpPr>
        <p:spPr>
          <a:ln/>
        </p:spPr>
      </p:sp>
      <p:sp>
        <p:nvSpPr>
          <p:cNvPr id="109570" name="Notes Placeholder 2"/>
          <p:cNvSpPr>
            <a:spLocks noGrp="1"/>
          </p:cNvSpPr>
          <p:nvPr>
            <p:ph type="body" idx="1"/>
          </p:nvPr>
        </p:nvSpPr>
        <p:spPr>
          <a:noFill/>
          <a:ln/>
        </p:spPr>
        <p:txBody>
          <a:bodyPr/>
          <a:lstStyle/>
          <a:p>
            <a:endParaRPr lang="en-US" smtClean="0">
              <a:latin typeface="Arial" pitchFamily="20" charset="0"/>
            </a:endParaRPr>
          </a:p>
        </p:txBody>
      </p:sp>
      <p:sp>
        <p:nvSpPr>
          <p:cNvPr id="109571" name="Slide Number Placeholder 3"/>
          <p:cNvSpPr>
            <a:spLocks noGrp="1"/>
          </p:cNvSpPr>
          <p:nvPr>
            <p:ph type="sldNum" sz="quarter" idx="5"/>
          </p:nvPr>
        </p:nvSpPr>
        <p:spPr>
          <a:noFill/>
        </p:spPr>
        <p:txBody>
          <a:bodyPr/>
          <a:lstStyle/>
          <a:p>
            <a:fld id="{7AA093E4-4FC8-42F7-827A-E21553808C35}" type="slidenum">
              <a:rPr lang="en-US" smtClean="0">
                <a:latin typeface="Arial" pitchFamily="20" charset="0"/>
                <a:ea typeface="ヒラギノ角ゴ Pro W3" pitchFamily="20" charset="-128"/>
                <a:cs typeface="ヒラギノ角ゴ Pro W3" pitchFamily="20" charset="-128"/>
              </a:rPr>
              <a:pPr/>
              <a:t>20</a:t>
            </a:fld>
            <a:endParaRPr lang="en-US" smtClean="0">
              <a:latin typeface="Arial" pitchFamily="20" charset="0"/>
              <a:ea typeface="ヒラギノ角ゴ Pro W3" pitchFamily="20" charset="-128"/>
              <a:cs typeface="ヒラギノ角ゴ Pro W3" pitchFamily="20"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a:noFill/>
        </p:spPr>
        <p:txBody>
          <a:bodyPr/>
          <a:lstStyle/>
          <a:p>
            <a:fld id="{1BB6E940-66C6-46B3-8BCE-3DF4E7CF63DF}" type="slidenum">
              <a:rPr lang="en-US" smtClean="0">
                <a:latin typeface="Arial" pitchFamily="20" charset="0"/>
                <a:ea typeface="ヒラギノ角ゴ Pro W3" pitchFamily="20" charset="-128"/>
                <a:cs typeface="ヒラギノ角ゴ Pro W3" pitchFamily="20" charset="-128"/>
              </a:rPr>
              <a:pPr/>
              <a:t>21</a:t>
            </a:fld>
            <a:endParaRPr lang="en-US" smtClean="0">
              <a:latin typeface="Arial" pitchFamily="20" charset="0"/>
              <a:ea typeface="ヒラギノ角ゴ Pro W3" pitchFamily="20" charset="-128"/>
              <a:cs typeface="ヒラギノ角ゴ Pro W3" pitchFamily="20" charset="-128"/>
            </a:endParaRPr>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pPr eaLnBrk="1" hangingPunct="1"/>
            <a:endParaRPr lang="en-US" smtClean="0">
              <a:latin typeface="Arial" pitchFamily="20"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7"/>
          <p:cNvSpPr>
            <a:spLocks noGrp="1" noChangeArrowheads="1"/>
          </p:cNvSpPr>
          <p:nvPr>
            <p:ph type="sldNum" sz="quarter" idx="5"/>
          </p:nvPr>
        </p:nvSpPr>
        <p:spPr>
          <a:noFill/>
        </p:spPr>
        <p:txBody>
          <a:bodyPr/>
          <a:lstStyle/>
          <a:p>
            <a:fld id="{515BD85E-158E-452B-9885-CF9BC90F7F25}" type="slidenum">
              <a:rPr lang="en-US" smtClean="0">
                <a:latin typeface="Arial" pitchFamily="20" charset="0"/>
                <a:ea typeface="ヒラギノ角ゴ Pro W3" pitchFamily="20" charset="-128"/>
                <a:cs typeface="ヒラギノ角ゴ Pro W3" pitchFamily="20" charset="-128"/>
              </a:rPr>
              <a:pPr/>
              <a:t>22</a:t>
            </a:fld>
            <a:endParaRPr lang="en-US" smtClean="0">
              <a:latin typeface="Arial" pitchFamily="20" charset="0"/>
              <a:ea typeface="ヒラギノ角ゴ Pro W3" pitchFamily="20" charset="-128"/>
              <a:cs typeface="ヒラギノ角ゴ Pro W3" pitchFamily="20" charset="-128"/>
            </a:endParaRPr>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pPr eaLnBrk="1" hangingPunct="1"/>
            <a:endParaRPr lang="en-US" smtClean="0">
              <a:latin typeface="Arial" pitchFamily="20"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7"/>
          <p:cNvSpPr>
            <a:spLocks noGrp="1" noChangeArrowheads="1"/>
          </p:cNvSpPr>
          <p:nvPr>
            <p:ph type="sldNum" sz="quarter" idx="5"/>
          </p:nvPr>
        </p:nvSpPr>
        <p:spPr>
          <a:noFill/>
        </p:spPr>
        <p:txBody>
          <a:bodyPr/>
          <a:lstStyle/>
          <a:p>
            <a:fld id="{CB429AEE-5102-4CF7-AB74-ADC915E10D0D}" type="slidenum">
              <a:rPr lang="en-US" smtClean="0">
                <a:latin typeface="Arial" pitchFamily="20" charset="0"/>
                <a:ea typeface="ヒラギノ角ゴ Pro W3" pitchFamily="20" charset="-128"/>
                <a:cs typeface="ヒラギノ角ゴ Pro W3" pitchFamily="20" charset="-128"/>
              </a:rPr>
              <a:pPr/>
              <a:t>23</a:t>
            </a:fld>
            <a:endParaRPr lang="en-US" smtClean="0">
              <a:latin typeface="Arial" pitchFamily="20" charset="0"/>
              <a:ea typeface="ヒラギノ角ゴ Pro W3" pitchFamily="20" charset="-128"/>
              <a:cs typeface="ヒラギノ角ゴ Pro W3" pitchFamily="20" charset="-128"/>
            </a:endParaRPr>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pPr eaLnBrk="1" hangingPunct="1"/>
            <a:endParaRPr lang="en-US" smtClean="0">
              <a:latin typeface="Arial" pitchFamily="20"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p:cNvSpPr>
          <p:nvPr>
            <p:ph type="sldImg"/>
          </p:nvPr>
        </p:nvSpPr>
        <p:spPr>
          <a:ln/>
        </p:spPr>
      </p:sp>
      <p:sp>
        <p:nvSpPr>
          <p:cNvPr id="117762"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4297FFEB-C8AA-49B0-81AF-E46E36F5A074}"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p:cNvSpPr>
            <a:spLocks noGrp="1" noRot="1" noChangeAspect="1"/>
          </p:cNvSpPr>
          <p:nvPr>
            <p:ph type="sldImg"/>
          </p:nvPr>
        </p:nvSpPr>
        <p:spPr>
          <a:ln/>
        </p:spPr>
      </p:sp>
      <p:sp>
        <p:nvSpPr>
          <p:cNvPr id="119810"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1739C9D7-0CA4-4BDC-8848-5993DC967A95}"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Slide Image Placeholder 1"/>
          <p:cNvSpPr>
            <a:spLocks noGrp="1" noRot="1" noChangeAspect="1"/>
          </p:cNvSpPr>
          <p:nvPr>
            <p:ph type="sldImg"/>
          </p:nvPr>
        </p:nvSpPr>
        <p:spPr>
          <a:ln/>
        </p:spPr>
      </p:sp>
      <p:sp>
        <p:nvSpPr>
          <p:cNvPr id="121858"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4E3A547F-2EFF-43C6-8772-8C76CB3789C4}"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Slide Image Placeholder 1"/>
          <p:cNvSpPr>
            <a:spLocks noGrp="1" noRot="1" noChangeAspect="1"/>
          </p:cNvSpPr>
          <p:nvPr>
            <p:ph type="sldImg"/>
          </p:nvPr>
        </p:nvSpPr>
        <p:spPr>
          <a:ln/>
        </p:spPr>
      </p:sp>
      <p:sp>
        <p:nvSpPr>
          <p:cNvPr id="123906"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AC79978B-4493-48D2-B065-F41591C4EEFA}"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Slide Image Placeholder 1"/>
          <p:cNvSpPr>
            <a:spLocks noGrp="1" noRot="1" noChangeAspect="1"/>
          </p:cNvSpPr>
          <p:nvPr>
            <p:ph type="sldImg"/>
          </p:nvPr>
        </p:nvSpPr>
        <p:spPr>
          <a:ln/>
        </p:spPr>
      </p:sp>
      <p:sp>
        <p:nvSpPr>
          <p:cNvPr id="125954"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6F64D90B-C0A8-486E-85FB-EEB7674CEB14}"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Slide Image Placeholder 1"/>
          <p:cNvSpPr>
            <a:spLocks noGrp="1" noRot="1" noChangeAspect="1"/>
          </p:cNvSpPr>
          <p:nvPr>
            <p:ph type="sldImg"/>
          </p:nvPr>
        </p:nvSpPr>
        <p:spPr>
          <a:ln/>
        </p:spPr>
      </p:sp>
      <p:sp>
        <p:nvSpPr>
          <p:cNvPr id="128002"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7C26B5DD-04D9-453A-9ABF-59C792CC308C}"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a:ln/>
        </p:spPr>
      </p:sp>
      <p:sp>
        <p:nvSpPr>
          <p:cNvPr id="74754"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32CC5835-DB21-4E92-B71D-FB16BEDA686E}"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Slide Image Placeholder 1"/>
          <p:cNvSpPr>
            <a:spLocks noGrp="1" noRot="1" noChangeAspect="1"/>
          </p:cNvSpPr>
          <p:nvPr>
            <p:ph type="sldImg"/>
          </p:nvPr>
        </p:nvSpPr>
        <p:spPr>
          <a:ln/>
        </p:spPr>
      </p:sp>
      <p:sp>
        <p:nvSpPr>
          <p:cNvPr id="130050"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03C40FE6-25F3-48CB-A833-E13C60139C81}"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a:ln/>
        </p:spPr>
      </p:sp>
      <p:sp>
        <p:nvSpPr>
          <p:cNvPr id="132098" name="Notes Placeholder 2"/>
          <p:cNvSpPr>
            <a:spLocks noGrp="1"/>
          </p:cNvSpPr>
          <p:nvPr>
            <p:ph type="body" idx="1"/>
          </p:nvPr>
        </p:nvSpPr>
        <p:spPr>
          <a:noFill/>
          <a:ln/>
        </p:spPr>
        <p:txBody>
          <a:bodyPr/>
          <a:lstStyle/>
          <a:p>
            <a:r>
              <a:rPr lang="en-US" smtClean="0">
                <a:latin typeface="Arial" pitchFamily="20" charset="0"/>
              </a:rPr>
              <a:t>Back in July, we posted a draft guidance document for comment regarding the labeling of soap made with organic ingredients.  We received about 100 comments on that draft and those comments should be posted by now.</a:t>
            </a:r>
          </a:p>
          <a:p>
            <a:endParaRPr lang="en-US" smtClean="0">
              <a:latin typeface="Arial" pitchFamily="20" charset="0"/>
            </a:endParaRPr>
          </a:p>
          <a:p>
            <a:r>
              <a:rPr lang="en-US" smtClean="0">
                <a:latin typeface="Arial" pitchFamily="20" charset="0"/>
              </a:rPr>
              <a:t>Comments were not conclusive.  They ranged anywhere from:</a:t>
            </a:r>
          </a:p>
          <a:p>
            <a:r>
              <a:rPr lang="en-US" smtClean="0">
                <a:latin typeface="Arial" pitchFamily="20" charset="0"/>
              </a:rPr>
              <a:t>“We love organic soap” </a:t>
            </a:r>
          </a:p>
          <a:p>
            <a:r>
              <a:rPr lang="en-US" smtClean="0">
                <a:latin typeface="Arial" pitchFamily="20" charset="0"/>
              </a:rPr>
              <a:t>To</a:t>
            </a:r>
          </a:p>
          <a:p>
            <a:r>
              <a:rPr lang="en-US" smtClean="0">
                <a:latin typeface="Arial" pitchFamily="20" charset="0"/>
              </a:rPr>
              <a:t>“Soap is a synthetic and should not be certified organic:</a:t>
            </a:r>
          </a:p>
          <a:p>
            <a:r>
              <a:rPr lang="en-US" smtClean="0">
                <a:latin typeface="Arial" pitchFamily="20" charset="0"/>
              </a:rPr>
              <a:t>To</a:t>
            </a:r>
          </a:p>
          <a:p>
            <a:r>
              <a:rPr lang="en-US" smtClean="0">
                <a:latin typeface="Arial" pitchFamily="20" charset="0"/>
              </a:rPr>
              <a:t>“The NOP regulations were not written for soap.”</a:t>
            </a:r>
          </a:p>
          <a:p>
            <a:endParaRPr lang="en-US" smtClean="0">
              <a:latin typeface="Arial" pitchFamily="20" charset="0"/>
            </a:endParaRPr>
          </a:p>
          <a:p>
            <a:r>
              <a:rPr lang="en-US" smtClean="0">
                <a:latin typeface="Arial" pitchFamily="20" charset="0"/>
              </a:rPr>
              <a:t>Further, we’ve been consulting with the FDA.  Those conversations have revealed that there may be conflicts between the FDA regulations and the NOP regulations when you try to reconcile the two different regulations and try to find a way to label soap in a way that complies with both regulations.  </a:t>
            </a:r>
          </a:p>
          <a:p>
            <a:endParaRPr lang="en-US" smtClean="0">
              <a:latin typeface="Arial" pitchFamily="20" charset="0"/>
            </a:endParaRPr>
          </a:p>
          <a:p>
            <a:r>
              <a:rPr lang="en-US" smtClean="0">
                <a:latin typeface="Arial" pitchFamily="20" charset="0"/>
              </a:rPr>
              <a:t>Bottom line is: Certifiers are responsible for ensuring that products labeled as organic under our regulations are labeled in compliance with the NOP regulations.  If ACA’s cannot work with the clients to create a product and label that meet the NOP regulations, they should not be certifying the product.  </a:t>
            </a:r>
          </a:p>
        </p:txBody>
      </p:sp>
      <p:sp>
        <p:nvSpPr>
          <p:cNvPr id="4" name="Slide Number Placeholder 3"/>
          <p:cNvSpPr>
            <a:spLocks noGrp="1"/>
          </p:cNvSpPr>
          <p:nvPr>
            <p:ph type="sldNum" sz="quarter" idx="5"/>
          </p:nvPr>
        </p:nvSpPr>
        <p:spPr/>
        <p:txBody>
          <a:bodyPr/>
          <a:lstStyle/>
          <a:p>
            <a:pPr>
              <a:defRPr/>
            </a:pPr>
            <a:fld id="{F44ABE45-A366-448C-AD6B-6ED757B83DFB}"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Slide Image Placeholder 1"/>
          <p:cNvSpPr>
            <a:spLocks noGrp="1" noRot="1" noChangeAspect="1"/>
          </p:cNvSpPr>
          <p:nvPr>
            <p:ph type="sldImg"/>
          </p:nvPr>
        </p:nvSpPr>
        <p:spPr>
          <a:ln/>
        </p:spPr>
      </p:sp>
      <p:sp>
        <p:nvSpPr>
          <p:cNvPr id="134146"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C4E5CEF7-F8FC-4CB7-B204-00170810F204}"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Slide Image Placeholder 1"/>
          <p:cNvSpPr>
            <a:spLocks noGrp="1" noRot="1" noChangeAspect="1"/>
          </p:cNvSpPr>
          <p:nvPr>
            <p:ph type="sldImg"/>
          </p:nvPr>
        </p:nvSpPr>
        <p:spPr>
          <a:ln/>
        </p:spPr>
      </p:sp>
      <p:sp>
        <p:nvSpPr>
          <p:cNvPr id="136194"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6436FF7F-4AA5-43FD-8CC0-1958AA1E7D25}"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Slide Image Placeholder 1"/>
          <p:cNvSpPr>
            <a:spLocks noGrp="1" noRot="1" noChangeAspect="1"/>
          </p:cNvSpPr>
          <p:nvPr>
            <p:ph type="sldImg"/>
          </p:nvPr>
        </p:nvSpPr>
        <p:spPr>
          <a:ln/>
        </p:spPr>
      </p:sp>
      <p:sp>
        <p:nvSpPr>
          <p:cNvPr id="138242"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2BAE31C7-75C5-4AC1-A453-10D4C114E5F4}"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Slide Image Placeholder 1"/>
          <p:cNvSpPr>
            <a:spLocks noGrp="1" noRot="1" noChangeAspect="1"/>
          </p:cNvSpPr>
          <p:nvPr>
            <p:ph type="sldImg"/>
          </p:nvPr>
        </p:nvSpPr>
        <p:spPr>
          <a:ln/>
        </p:spPr>
      </p:sp>
      <p:sp>
        <p:nvSpPr>
          <p:cNvPr id="140290"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A756D346-174E-4FC6-B099-E44BDF710AFA}"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Slide Image Placeholder 1"/>
          <p:cNvSpPr>
            <a:spLocks noGrp="1" noRot="1" noChangeAspect="1"/>
          </p:cNvSpPr>
          <p:nvPr>
            <p:ph type="sldImg"/>
          </p:nvPr>
        </p:nvSpPr>
        <p:spPr>
          <a:ln/>
        </p:spPr>
      </p:sp>
      <p:sp>
        <p:nvSpPr>
          <p:cNvPr id="142338"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9A02F1BE-7EB4-4FF6-9C57-E9556F80ED93}"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Slide Image Placeholder 1"/>
          <p:cNvSpPr>
            <a:spLocks noGrp="1" noRot="1" noChangeAspect="1" noTextEdit="1"/>
          </p:cNvSpPr>
          <p:nvPr>
            <p:ph type="sldImg"/>
          </p:nvPr>
        </p:nvSpPr>
        <p:spPr>
          <a:ln/>
        </p:spPr>
      </p:sp>
      <p:sp>
        <p:nvSpPr>
          <p:cNvPr id="144386" name="Notes Placeholder 2"/>
          <p:cNvSpPr>
            <a:spLocks noGrp="1"/>
          </p:cNvSpPr>
          <p:nvPr>
            <p:ph type="body" idx="1"/>
          </p:nvPr>
        </p:nvSpPr>
        <p:spPr>
          <a:noFill/>
          <a:ln/>
        </p:spPr>
        <p:txBody>
          <a:bodyPr/>
          <a:lstStyle/>
          <a:p>
            <a:r>
              <a:rPr lang="en-US" smtClean="0">
                <a:latin typeface="Arial" pitchFamily="20" charset="0"/>
              </a:rPr>
              <a:t>The Compliance &amp; Enforcement Branch is one of three branches of the National Organic Program (NOP).  Established in April 2008, it is the newest addition to the NOP. The Compliance &amp; Enforcement Branch ensures compliance with NOP regulations at Title 7, Section 205 of the CFR.  Specifically, the Branch:</a:t>
            </a:r>
          </a:p>
          <a:p>
            <a:pPr lvl="2">
              <a:buFontTx/>
              <a:buChar char="•"/>
            </a:pPr>
            <a:r>
              <a:rPr lang="en-US" smtClean="0">
                <a:latin typeface="Arial" pitchFamily="20" charset="0"/>
              </a:rPr>
              <a:t>Processes and investigates complaints alleging violations of NOP regulations;</a:t>
            </a:r>
          </a:p>
          <a:p>
            <a:pPr lvl="2">
              <a:buFontTx/>
              <a:buChar char="•"/>
            </a:pPr>
            <a:r>
              <a:rPr lang="en-US" smtClean="0">
                <a:latin typeface="Arial" pitchFamily="20" charset="0"/>
              </a:rPr>
              <a:t>Conducts proactive compliance and outreach activities; and</a:t>
            </a:r>
          </a:p>
          <a:p>
            <a:pPr lvl="2">
              <a:buFontTx/>
              <a:buChar char="•"/>
            </a:pPr>
            <a:r>
              <a:rPr lang="en-US" smtClean="0">
                <a:latin typeface="Arial" pitchFamily="20" charset="0"/>
              </a:rPr>
              <a:t>Enforces organic production, handling, and labeling standards.</a:t>
            </a:r>
          </a:p>
          <a:p>
            <a:pPr lvl="2">
              <a:buFontTx/>
              <a:buChar char="•"/>
            </a:pPr>
            <a:endParaRPr lang="en-US" smtClean="0">
              <a:latin typeface="Arial" pitchFamily="20" charset="0"/>
            </a:endParaRPr>
          </a:p>
          <a:p>
            <a:r>
              <a:rPr lang="en-US" smtClean="0">
                <a:latin typeface="Arial" pitchFamily="20" charset="0"/>
              </a:rPr>
              <a:t> In addition to the three NOP branches, two other AMS organizations – Compliance &amp; Analysis Program and Audit, Review &amp; Compliance Branch - perform duties and responsibilities in support of the NOP. The AMS Compliance &amp; Analysis Program (C&amp;A) performs the following functions for the NOP: </a:t>
            </a:r>
          </a:p>
          <a:p>
            <a:endParaRPr lang="en-US" smtClean="0">
              <a:latin typeface="Arial" pitchFamily="20" charset="0"/>
            </a:endParaRPr>
          </a:p>
        </p:txBody>
      </p:sp>
      <p:sp>
        <p:nvSpPr>
          <p:cNvPr id="144387"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prstTxWarp prst="textNoShape">
              <a:avLst/>
            </a:prstTxWarp>
          </a:bodyPr>
          <a:lstStyle/>
          <a:p>
            <a:pPr algn="r"/>
            <a:fld id="{3C9908D0-DADA-4884-949A-E7540BCC6E86}" type="slidenum">
              <a:rPr lang="en-US" sz="1200"/>
              <a:pPr algn="r"/>
              <a:t>37</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a:ln/>
        </p:spPr>
      </p:sp>
      <p:sp>
        <p:nvSpPr>
          <p:cNvPr id="76802"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E724F45D-55ED-420B-8A64-62128578721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a:ln/>
        </p:spPr>
      </p:sp>
      <p:sp>
        <p:nvSpPr>
          <p:cNvPr id="78850"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73C372AB-D1DA-4FE3-AEC5-D6B8B45A4BC8}"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a:ln/>
        </p:spPr>
      </p:sp>
      <p:sp>
        <p:nvSpPr>
          <p:cNvPr id="80898"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9A3D4D7B-2981-43C8-ADCA-37FE4B0CAA87}"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a:ln/>
        </p:spPr>
      </p:sp>
      <p:sp>
        <p:nvSpPr>
          <p:cNvPr id="82946"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C885FDB1-0955-4813-9D7B-9E8090FBE1D5}"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p:spPr>
        <p:txBody>
          <a:bodyPr/>
          <a:lstStyle/>
          <a:p>
            <a:fld id="{DCBEA256-7FFF-43D2-9D34-A7F28E9C80D2}" type="slidenum">
              <a:rPr lang="en-US" smtClean="0">
                <a:latin typeface="Arial" pitchFamily="20" charset="0"/>
                <a:ea typeface="ヒラギノ角ゴ Pro W3" pitchFamily="20" charset="-128"/>
                <a:cs typeface="ヒラギノ角ゴ Pro W3" pitchFamily="20" charset="-128"/>
              </a:rPr>
              <a:pPr/>
              <a:t>8</a:t>
            </a:fld>
            <a:endParaRPr lang="en-US" smtClean="0">
              <a:latin typeface="Arial" pitchFamily="20" charset="0"/>
              <a:ea typeface="ヒラギノ角ゴ Pro W3" pitchFamily="20" charset="-128"/>
              <a:cs typeface="ヒラギノ角ゴ Pro W3" pitchFamily="20" charset="-128"/>
            </a:endParaRPr>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endParaRPr lang="en-US" smtClean="0">
              <a:latin typeface="Arial" pitchFamily="20"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a:ln/>
        </p:spPr>
      </p:sp>
      <p:sp>
        <p:nvSpPr>
          <p:cNvPr id="87042" name="Notes Placeholder 2"/>
          <p:cNvSpPr>
            <a:spLocks noGrp="1"/>
          </p:cNvSpPr>
          <p:nvPr>
            <p:ph type="body" idx="1"/>
          </p:nvPr>
        </p:nvSpPr>
        <p:spPr>
          <a:noFill/>
          <a:ln/>
        </p:spPr>
        <p:txBody>
          <a:bodyPr/>
          <a:lstStyle/>
          <a:p>
            <a:endParaRPr lang="en-US">
              <a:latin typeface="Arial" pitchFamily="20" charset="0"/>
            </a:endParaRPr>
          </a:p>
        </p:txBody>
      </p:sp>
      <p:sp>
        <p:nvSpPr>
          <p:cNvPr id="4" name="Slide Number Placeholder 3"/>
          <p:cNvSpPr>
            <a:spLocks noGrp="1"/>
          </p:cNvSpPr>
          <p:nvPr>
            <p:ph type="sldNum" sz="quarter" idx="5"/>
          </p:nvPr>
        </p:nvSpPr>
        <p:spPr/>
        <p:txBody>
          <a:bodyPr/>
          <a:lstStyle/>
          <a:p>
            <a:pPr>
              <a:defRPr/>
            </a:pPr>
            <a:fld id="{2B7D2D00-2EAF-427C-9BB3-2BC84A979FE1}"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4C399C58-A471-4652-945B-2E7E48A3DD9F}"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6D77BBDC-2FBC-4393-8D63-9D901D7BFDB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783ACE4A-BD6C-48B6-B920-8C7739E3CD45}"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0D6E155C-79AA-4EC7-8D59-5D2DEFC6B57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57C9F0E5-1555-4A83-9335-47F2F2F1E746}"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C4D8ED44-E627-4AE3-9CEA-284F10CE323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lip Art">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2971800"/>
            <a:ext cx="4038600" cy="274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971800"/>
            <a:ext cx="4038600" cy="274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lstStyle/>
          <a:p>
            <a:r>
              <a:rPr lang="en-US"/>
              <a:t>Click to edit Master title style</a:t>
            </a:r>
          </a:p>
        </p:txBody>
      </p:sp>
      <p:sp>
        <p:nvSpPr>
          <p:cNvPr id="3" name="Content Placeholder 2"/>
          <p:cNvSpPr>
            <a:spLocks noGrp="1"/>
          </p:cNvSpPr>
          <p:nvPr>
            <p:ph idx="1"/>
          </p:nvPr>
        </p:nvSpPr>
        <p:spPr>
          <a:xfrm>
            <a:off x="457200" y="2971800"/>
            <a:ext cx="82296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9DDEA72-A75E-4D97-9CB6-9B1150FC845C}"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926DCA-90C1-4FA2-9688-9448B7DA6228}"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A2360A-D8C2-45B5-956A-8448AEB208F9}"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F0E428-AF97-4973-B537-0C663F5AE5B9}"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420DE40-8E36-470F-97E6-A40231F11F85}"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3ECD9C-B459-43C0-84F2-D722FB40EDE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8A02402-0FBE-4AB3-87E5-8538C9437366}"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2FD08C3-A60D-43CC-A9D2-5294E1DB74F5}"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2BC86A2-418F-4B41-AA2F-144A6D4FF6AD}" type="datetimeFigureOut">
              <a:rPr lang="en-US"/>
              <a:pPr>
                <a:defRPr/>
              </a:pPr>
              <a:t>10/18/2018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9449D05-D341-43E3-ABB7-E95E7A0AA9F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C6AC007D-2984-43E8-BC1F-D1D2144D875C}"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8436E981-AEA0-49C2-990B-F47239631AE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0A6E687-29A7-469F-BA39-69165495C470}" type="datetimeFigureOut">
              <a:rPr lang="en-US"/>
              <a:pPr>
                <a:defRPr/>
              </a:pPr>
              <a:t>10/18/2018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9CAF31E-B5E9-441F-9743-589B3BBCA4A8}"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1B41A8A-78D7-48F5-8288-90E7E3523A5A}" type="datetimeFigureOut">
              <a:rPr lang="en-US"/>
              <a:pPr>
                <a:defRPr/>
              </a:pPr>
              <a:t>10/18/2018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589BAFB-45CA-452C-91AB-1FFF335AF9F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B8B86E-A699-4CC1-A0E6-24BD0EE7F47E}"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1BE681-A891-4A21-80FF-3EEB36F5108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BC949C-4365-49C3-8C70-2015CCD699F0}"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FD378E-0939-410C-9A17-4D1CC31BA420}"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82F929-7647-4872-9BDF-F9B91B481B22}"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617564-95C2-4668-A85E-C83E5EF5B79B}"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12D754-2BBD-440D-9400-74EF5EBA7501}"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78235C-27D3-4276-8E8F-B3200102DB63}"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5E24529-7823-45DD-97ED-F77CF11C5B22}"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D80DEA-4423-41D0-8104-516BDB6B5B8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D290669-68A4-46C9-B735-545F2389073A}"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F91923-5EE9-487A-9BD7-FD848935268A}"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C8DD56E-57BF-4D43-A379-55180F6BEF72}"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1A8DD05-5884-4866-B115-5E20BBC655A5}"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D45E7FD-4C4A-40D4-926F-63ACE277DFE8}"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E184FE-3E4C-40A7-8261-F136C7A2C8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B185E7B7-E838-414A-B68C-3E93FDC5E72A}"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33CF243D-78F3-480E-BD91-B2A521B3FC53}"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F69EF9B-3000-4A4B-BBDE-C2AA825D04D6}" type="datetimeFigureOut">
              <a:rPr lang="en-US"/>
              <a:pPr>
                <a:defRPr/>
              </a:pPr>
              <a:t>10/18/2018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4C5493C-EF81-47CB-A93E-E478807D238E}"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7589436-BC27-4180-B181-B248F5BCF78F}" type="datetimeFigureOut">
              <a:rPr lang="en-US"/>
              <a:pPr>
                <a:defRPr/>
              </a:pPr>
              <a:t>10/18/2018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6EC6B1E-1564-4D06-9536-D4004165BB3C}"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088D483-0C03-4995-91D2-6070211CBE12}" type="datetimeFigureOut">
              <a:rPr lang="en-US"/>
              <a:pPr>
                <a:defRPr/>
              </a:pPr>
              <a:t>10/18/2018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5C02779-559C-42B0-A1AC-B33B0E031D4E}"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687B3DD-C71C-4F23-94B3-E25C51A0460F}"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91D796-61B2-456C-ADFF-63DAD04FC91C}"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30805A-372B-4921-B6B8-71CBA09E6378}"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4E3C2F-0940-44A4-B41E-D8168E589165}"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8B7BFE-CA87-47AB-BBD0-6D1F85A7845E}"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E280C3-E46A-4BDF-8A19-77E69EC04C52}"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32BBD8-37E9-4307-A1AB-ACCD015833F1}"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0AB4D5-8C56-4A5E-BA22-DBE85BF1E224}"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924B8E6-7248-4CF3-BBA0-EAC419114A14}"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58FC1B-041B-4574-82F9-5E8D93638092}"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A1B039F-F189-481B-82E5-8EA7827E9958}"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33A311-5B02-4C93-88D8-C60DE9A4F3A3}"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0602555-8795-4D64-8135-E06C08FBCE96}"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565C0A-4ABB-4FF7-A32D-25EEB5F4D3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D849D245-A710-44C2-8FDA-F59517BDDFD0}" type="datetimeFigureOut">
              <a:rPr lang="en-US"/>
              <a:pPr>
                <a:defRPr/>
              </a:pPr>
              <a:t>10/18/2018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685D04D8-7AA5-454F-8A15-B8E385E3913C}"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E5FF3C8-11D9-4E31-AD6C-91E8C7CC51E4}"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3BB69D-DD76-4934-A31C-3462138ADBC0}"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2142BC7-A96D-493C-BD25-D0BACEA9307B}" type="datetimeFigureOut">
              <a:rPr lang="en-US"/>
              <a:pPr>
                <a:defRPr/>
              </a:pPr>
              <a:t>10/18/2018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8033ADA-BFE8-4AF1-BDA1-7921687D95D8}"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8DAF734-6FDB-4DDD-8892-7D6BF0CA468A}" type="datetimeFigureOut">
              <a:rPr lang="en-US"/>
              <a:pPr>
                <a:defRPr/>
              </a:pPr>
              <a:t>10/18/2018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366C46E-310C-450A-80E4-A932A4169D29}"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98A5D6F-7FBA-45FC-8DE4-93FACE82A118}" type="datetimeFigureOut">
              <a:rPr lang="en-US"/>
              <a:pPr>
                <a:defRPr/>
              </a:pPr>
              <a:t>10/18/2018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4029AFD-1A58-4408-A690-C5E5DA41151F}"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662940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971800"/>
            <a:ext cx="5111750" cy="3154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895600"/>
            <a:ext cx="3008313" cy="3230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DD9CFA3-C83A-46E7-882A-BC46040C7D48}"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983036-00FF-4122-A676-C2C417A222C6}"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6A4C8F-E955-4172-9B51-B0A4F2F08690}" type="datetimeFigureOut">
              <a:rPr lang="en-US"/>
              <a:pPr>
                <a:defRPr/>
              </a:pPr>
              <a:t>10/18/2018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8C0E2F-851E-4BE0-9809-EEA9428D3BD8}"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9CB15AB-CDE6-4884-A335-AD6B4BD777FB}"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FA63DF-703C-4F6E-9F9F-36F302847D7B}"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BBF4A7B-753D-4688-B077-A6A514FC6232}" type="datetimeFigureOut">
              <a:rPr lang="en-US"/>
              <a:pPr>
                <a:defRPr/>
              </a:pPr>
              <a:t>10/18/2018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61C889-8AA2-40A4-80DD-585E9A750F74}"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Title, Text and Clip Art">
    <p:spTree>
      <p:nvGrpSpPr>
        <p:cNvPr id="1" name=""/>
        <p:cNvGrpSpPr/>
        <p:nvPr/>
      </p:nvGrpSpPr>
      <p:grpSpPr>
        <a:xfrm>
          <a:off x="0" y="0"/>
          <a:ext cx="0" cy="0"/>
          <a:chOff x="0" y="0"/>
          <a:chExt cx="0" cy="0"/>
        </a:xfrm>
      </p:grpSpPr>
      <p:pic>
        <p:nvPicPr>
          <p:cNvPr id="2" name="Picture 2" descr="http://agnis/sites/amsti/nop/LabelingTraining/images/NOP-Banner1-seal-dropped.gif"/>
          <p:cNvPicPr>
            <a:picLocks noChangeAspect="1" noChangeArrowheads="1"/>
          </p:cNvPicPr>
          <p:nvPr userDrawn="1"/>
        </p:nvPicPr>
        <p:blipFill>
          <a:blip r:embed="rId2"/>
          <a:srcRect/>
          <a:stretch>
            <a:fillRect/>
          </a:stretch>
        </p:blipFill>
        <p:spPr bwMode="auto">
          <a:xfrm>
            <a:off x="0" y="0"/>
            <a:ext cx="9144000" cy="2209800"/>
          </a:xfrm>
          <a:prstGeom prst="rect">
            <a:avLst/>
          </a:prstGeom>
          <a:noFill/>
          <a:ln w="9525">
            <a:noFill/>
            <a:miter lim="800000"/>
            <a:headEnd/>
            <a:tailEnd/>
          </a:ln>
        </p:spPr>
      </p:pic>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6AE636DB-25D3-4C9B-A18C-A1F97B36E4B4}"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B1F3948B-2B7D-4BBA-A572-53761A7F843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C4C1BA35-EC9B-4256-A611-BA0A83DE994F}" type="datetimeFigureOut">
              <a:rPr lang="en-US"/>
              <a:pPr>
                <a:defRPr/>
              </a:pPr>
              <a:t>10/18/2018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184A1B5A-AFCD-4465-816E-868D5BF45C4C}"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A7D45EB3-8CB9-4E5C-9E3F-12DD2D64B3C6}"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47EC5760-77D0-497D-A216-38441AC072CA}"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1A1CCA28-6E66-47FC-BB5E-8AB37AB862AB}"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DB1FD267-F8F3-44D4-82C6-A76E4E0C0F4D}"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6FFB493C-C46B-49EE-A23C-7F77C44A56FB}" type="datetimeFigureOut">
              <a:rPr lang="en-US"/>
              <a:pPr>
                <a:defRPr/>
              </a:pPr>
              <a:t>10/18/2018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478969D5-A470-47BC-91A9-43D142655B17}"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847A716B-BACF-45AF-92B1-2EEE3DD24C8E}" type="datetimeFigureOut">
              <a:rPr lang="en-US"/>
              <a:pPr>
                <a:defRPr/>
              </a:pPr>
              <a:t>10/18/2018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2A5C79A8-7093-4D99-8343-9EC5E1F00963}"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C172BE32-6B0E-4F41-A02F-E57714755003}" type="datetimeFigureOut">
              <a:rPr lang="en-US"/>
              <a:pPr>
                <a:defRPr/>
              </a:pPr>
              <a:t>10/18/2018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A7389877-8272-42C1-B9AB-D30737696716}"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6FBECD52-B1D3-48B8-AFFC-E8BF8D570187}" type="datetimeFigureOut">
              <a:rPr lang="en-US"/>
              <a:pPr>
                <a:defRPr/>
              </a:pPr>
              <a:t>10/18/2018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872696A1-895E-4F2C-B74C-A775B2E500FB}"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233C9173-1599-484F-9CD9-CFDA8FDB61C0}" type="datetimeFigureOut">
              <a:rPr lang="en-US"/>
              <a:pPr>
                <a:defRPr/>
              </a:pPr>
              <a:t>10/18/2018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56BBB149-A6A2-4D25-8E0E-888D1CB017CE}"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96B7035D-4B07-48F3-A8BB-66E91EDE0AFC}" type="datetimeFigureOut">
              <a:rPr lang="en-US"/>
              <a:pPr>
                <a:defRPr/>
              </a:pPr>
              <a:t>10/18/2018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E1D156A7-C09A-4803-BFF3-D4C0C85C6726}"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0A73E2EA-330A-40A4-A632-AED09BF69071}"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251F5BEA-F19C-425C-B760-D2A2D1A5789C}"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9F99CCC5-EBF0-4418-A094-FEC611AB67E7}" type="datetimeFigureOut">
              <a:rPr lang="en-US"/>
              <a:pPr>
                <a:defRPr/>
              </a:pPr>
              <a:t>10/18/2018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lgn="ctr">
              <a:defRPr sz="1800">
                <a:solidFill>
                  <a:prstClr val="black"/>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ctr">
              <a:defRPr sz="1800">
                <a:solidFill>
                  <a:prstClr val="black"/>
                </a:solidFill>
                <a:latin typeface="Arial" charset="0"/>
                <a:ea typeface="+mn-ea"/>
                <a:cs typeface="+mn-cs"/>
              </a:defRPr>
            </a:lvl1pPr>
          </a:lstStyle>
          <a:p>
            <a:pPr>
              <a:defRPr/>
            </a:pPr>
            <a:fld id="{95C86B08-417C-4306-9DB9-E998AA4418A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329110E5-78FC-4646-9755-9C5A7C83FBED}" type="datetimeFigureOut">
              <a:rPr lang="en-US"/>
              <a:pPr>
                <a:defRPr/>
              </a:pPr>
              <a:t>10/18/2018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3C50B6CA-39E8-4DBC-A672-F1B4245AC6E2}"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Title, Text and Clip Ar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A5DE0103-5326-4D9E-B9EA-F43789D3687F}" type="datetimeFigureOut">
              <a:rPr lang="en-US"/>
              <a:pPr>
                <a:defRPr/>
              </a:pPr>
              <a:t>10/18/2018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3A4F04E1-57FD-4D5D-8EE5-518FFE1083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350FAD73-C188-40A8-BE8D-C8EE8B57A549}" type="datetimeFigureOut">
              <a:rPr lang="en-US"/>
              <a:pPr>
                <a:defRPr/>
              </a:pPr>
              <a:t>10/18/2018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5FB6C7B5-7AB5-499D-8425-366D209FB9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lgn="ctr">
              <a:defRPr sz="1800">
                <a:latin typeface="Arial" charset="0"/>
                <a:ea typeface="+mn-ea"/>
                <a:cs typeface="+mn-cs"/>
              </a:defRPr>
            </a:lvl1pPr>
          </a:lstStyle>
          <a:p>
            <a:pPr>
              <a:defRPr/>
            </a:pPr>
            <a:fld id="{2CF9B5E7-7D2A-41D0-A403-5735938F966D}" type="datetimeFigureOut">
              <a:rPr lang="en-US"/>
              <a:pPr>
                <a:defRPr/>
              </a:pPr>
              <a:t>10/18/2018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lgn="ctr">
              <a:defRPr sz="1800">
                <a:latin typeface="Arial" charset="0"/>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ctr">
              <a:defRPr sz="1800">
                <a:latin typeface="Arial" charset="0"/>
                <a:ea typeface="+mn-ea"/>
                <a:cs typeface="+mn-cs"/>
              </a:defRPr>
            </a:lvl1pPr>
          </a:lstStyle>
          <a:p>
            <a:pPr>
              <a:defRPr/>
            </a:pPr>
            <a:fld id="{46C78215-BCF6-4E6E-B4A1-7812540BEDA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09600"/>
          </a:xfrm>
          <a:prstGeom prst="rect">
            <a:avLst/>
          </a:prstGeom>
          <a:solidFill>
            <a:srgbClr val="2E64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22288">
              <a:defRPr/>
            </a:pPr>
            <a:r>
              <a:rPr lang="en-US" sz="1600" b="1" dirty="0"/>
              <a:t>United States Department of Agriculture</a:t>
            </a:r>
          </a:p>
          <a:p>
            <a:pPr marL="522288">
              <a:defRPr/>
            </a:pPr>
            <a:r>
              <a:rPr lang="en-US" sz="1600" b="1" dirty="0"/>
              <a:t>Agricultural Marketing Service</a:t>
            </a:r>
          </a:p>
        </p:txBody>
      </p:sp>
      <p:sp>
        <p:nvSpPr>
          <p:cNvPr id="15" name="Rectangle 14"/>
          <p:cNvSpPr/>
          <p:nvPr/>
        </p:nvSpPr>
        <p:spPr bwMode="auto">
          <a:xfrm>
            <a:off x="0" y="609600"/>
            <a:ext cx="9144000" cy="304800"/>
          </a:xfrm>
          <a:prstGeom prst="rect">
            <a:avLst/>
          </a:prstGeom>
          <a:solidFill>
            <a:srgbClr val="4A332A"/>
          </a:solidFill>
          <a:ln w="9525" cap="flat" cmpd="sng" algn="ctr">
            <a:noFill/>
            <a:prstDash val="solid"/>
            <a:round/>
            <a:headEnd type="none" w="med" len="med"/>
            <a:tailEnd type="none" w="med" len="med"/>
          </a:ln>
          <a:effectLst/>
        </p:spPr>
        <p:txBody>
          <a:bodyPr wrap="none" anchor="ctr"/>
          <a:lstStyle/>
          <a:p>
            <a:pPr marL="517525">
              <a:defRPr/>
            </a:pPr>
            <a:r>
              <a:rPr lang="en-US" sz="1600" b="1" dirty="0">
                <a:solidFill>
                  <a:schemeClr val="bg1"/>
                </a:solidFill>
                <a:latin typeface="+mn-lt"/>
                <a:ea typeface="+mn-ea"/>
                <a:cs typeface="+mn-cs"/>
              </a:rPr>
              <a:t> </a:t>
            </a:r>
          </a:p>
        </p:txBody>
      </p:sp>
      <p:sp>
        <p:nvSpPr>
          <p:cNvPr id="11" name="Oval 10"/>
          <p:cNvSpPr/>
          <p:nvPr/>
        </p:nvSpPr>
        <p:spPr>
          <a:xfrm>
            <a:off x="7864475" y="106363"/>
            <a:ext cx="1050925" cy="10207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pic>
        <p:nvPicPr>
          <p:cNvPr id="1029" name="Picture 4" descr="http://www.ams.usda.gov/AMSv1.0/getfile?dDocName=STELDEV3015231"/>
          <p:cNvPicPr>
            <a:picLocks noChangeAspect="1" noChangeArrowheads="1"/>
          </p:cNvPicPr>
          <p:nvPr/>
        </p:nvPicPr>
        <p:blipFill>
          <a:blip r:embed="rId16"/>
          <a:srcRect/>
          <a:stretch>
            <a:fillRect/>
          </a:stretch>
        </p:blipFill>
        <p:spPr bwMode="auto">
          <a:xfrm>
            <a:off x="7810500" y="84138"/>
            <a:ext cx="1143000" cy="1047750"/>
          </a:xfrm>
          <a:prstGeom prst="rect">
            <a:avLst/>
          </a:prstGeom>
          <a:noFill/>
          <a:ln w="9525">
            <a:noFill/>
            <a:miter lim="800000"/>
            <a:headEnd/>
            <a:tailEnd/>
          </a:ln>
        </p:spPr>
      </p:pic>
      <p:sp>
        <p:nvSpPr>
          <p:cNvPr id="13" name="Rectangle 12"/>
          <p:cNvSpPr/>
          <p:nvPr/>
        </p:nvSpPr>
        <p:spPr bwMode="auto">
          <a:xfrm>
            <a:off x="0" y="6172200"/>
            <a:ext cx="9144000" cy="381000"/>
          </a:xfrm>
          <a:prstGeom prst="rect">
            <a:avLst/>
          </a:prstGeom>
          <a:solidFill>
            <a:srgbClr val="4A332A"/>
          </a:solidFill>
          <a:ln w="9525" cap="flat" cmpd="sng" algn="ctr">
            <a:noFill/>
            <a:prstDash val="solid"/>
            <a:round/>
            <a:headEnd type="none" w="med" len="med"/>
            <a:tailEnd type="none" w="med" len="med"/>
          </a:ln>
          <a:effectLst/>
        </p:spPr>
        <p:txBody>
          <a:bodyPr wrap="none" anchor="ctr"/>
          <a:lstStyle/>
          <a:p>
            <a:pPr algn="ctr">
              <a:defRPr/>
            </a:pPr>
            <a:endParaRPr lang="en-US" sz="1800">
              <a:latin typeface="Arial" charset="0"/>
              <a:ea typeface="+mn-ea"/>
              <a:cs typeface="+mn-cs"/>
            </a:endParaRPr>
          </a:p>
        </p:txBody>
      </p:sp>
      <p:sp>
        <p:nvSpPr>
          <p:cNvPr id="1031" name="Title Placeholder 1"/>
          <p:cNvSpPr>
            <a:spLocks noGrp="1"/>
          </p:cNvSpPr>
          <p:nvPr>
            <p:ph type="title"/>
          </p:nvPr>
        </p:nvSpPr>
        <p:spPr bwMode="auto">
          <a:xfrm>
            <a:off x="457200" y="1752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2" name="Text Placeholder 2"/>
          <p:cNvSpPr>
            <a:spLocks noGrp="1"/>
          </p:cNvSpPr>
          <p:nvPr>
            <p:ph type="body" idx="1"/>
          </p:nvPr>
        </p:nvSpPr>
        <p:spPr bwMode="auto">
          <a:xfrm>
            <a:off x="457200" y="2971800"/>
            <a:ext cx="8229600" cy="2743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p:cNvSpPr/>
          <p:nvPr/>
        </p:nvSpPr>
        <p:spPr bwMode="auto">
          <a:xfrm>
            <a:off x="0" y="6553200"/>
            <a:ext cx="9144000" cy="304800"/>
          </a:xfrm>
          <a:prstGeom prst="rect">
            <a:avLst/>
          </a:prstGeom>
          <a:solidFill>
            <a:srgbClr val="416343"/>
          </a:solidFill>
          <a:ln w="9525" cap="flat" cmpd="sng" algn="ctr">
            <a:noFill/>
            <a:prstDash val="solid"/>
            <a:round/>
            <a:headEnd type="none" w="med" len="med"/>
            <a:tailEnd type="none" w="med" len="med"/>
          </a:ln>
          <a:effectLst/>
        </p:spPr>
        <p:txBody>
          <a:bodyPr wrap="none" anchor="ctr"/>
          <a:lstStyle/>
          <a:p>
            <a:pPr algn="ctr">
              <a:defRPr/>
            </a:pPr>
            <a:endParaRPr lang="en-US" sz="180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 id="2147483897" r:id="rId12"/>
    <p:sldLayoutId id="2147483896" r:id="rId13"/>
    <p:sldLayoutId id="2147483895" r:id="rId14"/>
  </p:sldLayoutIdLst>
  <p:txStyles>
    <p:titleStyle>
      <a:lvl1pPr algn="ctr" rtl="0" eaLnBrk="0" fontAlgn="base" hangingPunct="0">
        <a:spcBef>
          <a:spcPct val="0"/>
        </a:spcBef>
        <a:spcAft>
          <a:spcPct val="0"/>
        </a:spcAft>
        <a:defRPr sz="4400" kern="1200">
          <a:solidFill>
            <a:schemeClr val="tx1"/>
          </a:solidFill>
          <a:latin typeface="+mj-lt"/>
          <a:ea typeface="ヒラギノ角ゴ Pro W3" pitchFamily="20" charset="-128"/>
          <a:cs typeface="ヒラギノ角ゴ Pro W3" pitchFamily="20" charset="-128"/>
        </a:defRPr>
      </a:lvl1pPr>
      <a:lvl2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2pPr>
      <a:lvl3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3pPr>
      <a:lvl4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4pPr>
      <a:lvl5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20" charset="0"/>
        <a:buChar char="•"/>
        <a:defRPr sz="3200" kern="1200">
          <a:solidFill>
            <a:schemeClr val="tx1"/>
          </a:solidFill>
          <a:latin typeface="+mn-lt"/>
          <a:ea typeface="ヒラギノ角ゴ Pro W3" pitchFamily="20" charset="-128"/>
          <a:cs typeface="ヒラギノ角ゴ Pro W3" pitchFamily="20" charset="-128"/>
        </a:defRPr>
      </a:lvl1pPr>
      <a:lvl2pPr marL="742950" indent="-285750" algn="l" rtl="0" eaLnBrk="0" fontAlgn="base" hangingPunct="0">
        <a:spcBef>
          <a:spcPct val="20000"/>
        </a:spcBef>
        <a:spcAft>
          <a:spcPct val="0"/>
        </a:spcAft>
        <a:buFont typeface="Arial" pitchFamily="20" charset="0"/>
        <a:buChar char="–"/>
        <a:defRPr sz="2800" kern="1200">
          <a:solidFill>
            <a:schemeClr val="tx1"/>
          </a:solidFill>
          <a:latin typeface="+mn-lt"/>
          <a:ea typeface="ヒラギノ角ゴ Pro W3" pitchFamily="20" charset="-128"/>
          <a:cs typeface="+mn-cs"/>
        </a:defRPr>
      </a:lvl2pPr>
      <a:lvl3pPr marL="1143000" indent="-228600" algn="l" rtl="0" eaLnBrk="0" fontAlgn="base" hangingPunct="0">
        <a:spcBef>
          <a:spcPct val="20000"/>
        </a:spcBef>
        <a:spcAft>
          <a:spcPct val="0"/>
        </a:spcAft>
        <a:buFont typeface="Arial" pitchFamily="20" charset="0"/>
        <a:buChar char="•"/>
        <a:defRPr sz="2400" kern="1200">
          <a:solidFill>
            <a:schemeClr val="tx1"/>
          </a:solidFill>
          <a:latin typeface="+mn-lt"/>
          <a:ea typeface="ヒラギノ角ゴ Pro W3" pitchFamily="20" charset="-128"/>
          <a:cs typeface="+mn-cs"/>
        </a:defRPr>
      </a:lvl3pPr>
      <a:lvl4pPr marL="16002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4pPr>
      <a:lvl5pPr marL="20574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63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mn-ea"/>
                <a:cs typeface="+mn-cs"/>
              </a:defRPr>
            </a:lvl1pPr>
          </a:lstStyle>
          <a:p>
            <a:pPr>
              <a:defRPr/>
            </a:pPr>
            <a:fld id="{C05596DD-1430-4CB3-AD67-58844C438516}" type="datetimeFigureOut">
              <a:rPr lang="en-US"/>
              <a:pPr>
                <a:defRPr/>
              </a:pPr>
              <a:t>10/18/2018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mn-ea"/>
                <a:cs typeface="+mn-cs"/>
              </a:defRPr>
            </a:lvl1pPr>
          </a:lstStyle>
          <a:p>
            <a:pPr>
              <a:defRPr/>
            </a:pPr>
            <a:fld id="{B00C0BE4-59B6-4290-A675-9A8B944F79B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8" r:id="rId1"/>
    <p:sldLayoutId id="2147483907" r:id="rId2"/>
    <p:sldLayoutId id="2147483906" r:id="rId3"/>
    <p:sldLayoutId id="2147483905" r:id="rId4"/>
    <p:sldLayoutId id="2147483904" r:id="rId5"/>
    <p:sldLayoutId id="2147483903" r:id="rId6"/>
    <p:sldLayoutId id="2147483902" r:id="rId7"/>
    <p:sldLayoutId id="2147483901" r:id="rId8"/>
    <p:sldLayoutId id="2147483900" r:id="rId9"/>
    <p:sldLayoutId id="2147483899" r:id="rId10"/>
    <p:sldLayoutId id="2147483898" r:id="rId11"/>
  </p:sldLayoutIdLst>
  <p:txStyles>
    <p:titleStyle>
      <a:lvl1pPr algn="ctr" rtl="0" eaLnBrk="0" fontAlgn="base" hangingPunct="0">
        <a:spcBef>
          <a:spcPct val="0"/>
        </a:spcBef>
        <a:spcAft>
          <a:spcPct val="0"/>
        </a:spcAft>
        <a:defRPr sz="4400" kern="1200">
          <a:solidFill>
            <a:schemeClr val="tx1"/>
          </a:solidFill>
          <a:latin typeface="+mj-lt"/>
          <a:ea typeface="ヒラギノ角ゴ Pro W3" pitchFamily="20" charset="-128"/>
          <a:cs typeface="ヒラギノ角ゴ Pro W3" pitchFamily="20" charset="-128"/>
        </a:defRPr>
      </a:lvl1pPr>
      <a:lvl2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2pPr>
      <a:lvl3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3pPr>
      <a:lvl4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4pPr>
      <a:lvl5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20" charset="0"/>
        <a:buChar char="•"/>
        <a:defRPr sz="3200" kern="1200">
          <a:solidFill>
            <a:schemeClr val="tx1"/>
          </a:solidFill>
          <a:latin typeface="+mn-lt"/>
          <a:ea typeface="ヒラギノ角ゴ Pro W3" pitchFamily="20" charset="-128"/>
          <a:cs typeface="ヒラギノ角ゴ Pro W3" pitchFamily="20" charset="-128"/>
        </a:defRPr>
      </a:lvl1pPr>
      <a:lvl2pPr marL="742950" indent="-285750" algn="l" rtl="0" eaLnBrk="0" fontAlgn="base" hangingPunct="0">
        <a:spcBef>
          <a:spcPct val="20000"/>
        </a:spcBef>
        <a:spcAft>
          <a:spcPct val="0"/>
        </a:spcAft>
        <a:buFont typeface="Arial" pitchFamily="20" charset="0"/>
        <a:buChar char="–"/>
        <a:defRPr sz="2800" kern="1200">
          <a:solidFill>
            <a:schemeClr val="tx1"/>
          </a:solidFill>
          <a:latin typeface="+mn-lt"/>
          <a:ea typeface="ヒラギノ角ゴ Pro W3" pitchFamily="20" charset="-128"/>
          <a:cs typeface="+mn-cs"/>
        </a:defRPr>
      </a:lvl2pPr>
      <a:lvl3pPr marL="1143000" indent="-228600" algn="l" rtl="0" eaLnBrk="0" fontAlgn="base" hangingPunct="0">
        <a:spcBef>
          <a:spcPct val="20000"/>
        </a:spcBef>
        <a:spcAft>
          <a:spcPct val="0"/>
        </a:spcAft>
        <a:buFont typeface="Arial" pitchFamily="20" charset="0"/>
        <a:buChar char="•"/>
        <a:defRPr sz="2400" kern="1200">
          <a:solidFill>
            <a:schemeClr val="tx1"/>
          </a:solidFill>
          <a:latin typeface="+mn-lt"/>
          <a:ea typeface="ヒラギノ角ゴ Pro W3" pitchFamily="20" charset="-128"/>
          <a:cs typeface="+mn-cs"/>
        </a:defRPr>
      </a:lvl3pPr>
      <a:lvl4pPr marL="16002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4pPr>
      <a:lvl5pPr marL="20574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6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86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mn-ea"/>
                <a:cs typeface="+mn-cs"/>
              </a:defRPr>
            </a:lvl1pPr>
          </a:lstStyle>
          <a:p>
            <a:pPr>
              <a:defRPr/>
            </a:pPr>
            <a:fld id="{66C2E7D7-F6DB-48CD-947D-DE41B5C97D56}" type="datetimeFigureOut">
              <a:rPr lang="en-US"/>
              <a:pPr>
                <a:defRPr/>
              </a:pPr>
              <a:t>10/18/2018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mn-ea"/>
                <a:cs typeface="+mn-cs"/>
              </a:defRPr>
            </a:lvl1pPr>
          </a:lstStyle>
          <a:p>
            <a:pPr>
              <a:defRPr/>
            </a:pPr>
            <a:fld id="{36DCFA51-F760-4428-BC79-DEDFB8FA95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9" r:id="rId1"/>
    <p:sldLayoutId id="2147483918" r:id="rId2"/>
    <p:sldLayoutId id="2147483917" r:id="rId3"/>
    <p:sldLayoutId id="2147483916" r:id="rId4"/>
    <p:sldLayoutId id="2147483915" r:id="rId5"/>
    <p:sldLayoutId id="2147483914" r:id="rId6"/>
    <p:sldLayoutId id="2147483913" r:id="rId7"/>
    <p:sldLayoutId id="2147483912" r:id="rId8"/>
    <p:sldLayoutId id="2147483911" r:id="rId9"/>
    <p:sldLayoutId id="2147483910" r:id="rId10"/>
    <p:sldLayoutId id="2147483909" r:id="rId11"/>
  </p:sldLayoutIdLst>
  <p:txStyles>
    <p:titleStyle>
      <a:lvl1pPr algn="ctr" rtl="0" eaLnBrk="0" fontAlgn="base" hangingPunct="0">
        <a:spcBef>
          <a:spcPct val="0"/>
        </a:spcBef>
        <a:spcAft>
          <a:spcPct val="0"/>
        </a:spcAft>
        <a:defRPr sz="4400" kern="1200">
          <a:solidFill>
            <a:schemeClr val="tx1"/>
          </a:solidFill>
          <a:latin typeface="+mj-lt"/>
          <a:ea typeface="ヒラギノ角ゴ Pro W3" pitchFamily="20" charset="-128"/>
          <a:cs typeface="ヒラギノ角ゴ Pro W3" pitchFamily="20" charset="-128"/>
        </a:defRPr>
      </a:lvl1pPr>
      <a:lvl2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2pPr>
      <a:lvl3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3pPr>
      <a:lvl4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4pPr>
      <a:lvl5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20" charset="0"/>
        <a:buChar char="•"/>
        <a:defRPr sz="3200" kern="1200">
          <a:solidFill>
            <a:schemeClr val="tx1"/>
          </a:solidFill>
          <a:latin typeface="+mn-lt"/>
          <a:ea typeface="ヒラギノ角ゴ Pro W3" pitchFamily="20" charset="-128"/>
          <a:cs typeface="ヒラギノ角ゴ Pro W3" pitchFamily="20" charset="-128"/>
        </a:defRPr>
      </a:lvl1pPr>
      <a:lvl2pPr marL="742950" indent="-285750" algn="l" rtl="0" eaLnBrk="0" fontAlgn="base" hangingPunct="0">
        <a:spcBef>
          <a:spcPct val="20000"/>
        </a:spcBef>
        <a:spcAft>
          <a:spcPct val="0"/>
        </a:spcAft>
        <a:buFont typeface="Arial" pitchFamily="20" charset="0"/>
        <a:buChar char="–"/>
        <a:defRPr sz="2800" kern="1200">
          <a:solidFill>
            <a:schemeClr val="tx1"/>
          </a:solidFill>
          <a:latin typeface="+mn-lt"/>
          <a:ea typeface="ヒラギノ角ゴ Pro W3" pitchFamily="20" charset="-128"/>
          <a:cs typeface="+mn-cs"/>
        </a:defRPr>
      </a:lvl2pPr>
      <a:lvl3pPr marL="1143000" indent="-228600" algn="l" rtl="0" eaLnBrk="0" fontAlgn="base" hangingPunct="0">
        <a:spcBef>
          <a:spcPct val="20000"/>
        </a:spcBef>
        <a:spcAft>
          <a:spcPct val="0"/>
        </a:spcAft>
        <a:buFont typeface="Arial" pitchFamily="20" charset="0"/>
        <a:buChar char="•"/>
        <a:defRPr sz="2400" kern="1200">
          <a:solidFill>
            <a:schemeClr val="tx1"/>
          </a:solidFill>
          <a:latin typeface="+mn-lt"/>
          <a:ea typeface="ヒラギノ角ゴ Pro W3" pitchFamily="20" charset="-128"/>
          <a:cs typeface="+mn-cs"/>
        </a:defRPr>
      </a:lvl3pPr>
      <a:lvl4pPr marL="16002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4pPr>
      <a:lvl5pPr marL="20574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62" name="Title Placeholder 1"/>
          <p:cNvSpPr>
            <a:spLocks noGrp="1"/>
          </p:cNvSpPr>
          <p:nvPr>
            <p:ph type="title"/>
          </p:nvPr>
        </p:nvSpPr>
        <p:spPr bwMode="auto">
          <a:xfrm>
            <a:off x="457200" y="16764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63" name="Text Placeholder 2"/>
          <p:cNvSpPr>
            <a:spLocks noGrp="1"/>
          </p:cNvSpPr>
          <p:nvPr>
            <p:ph type="body" idx="1"/>
          </p:nvPr>
        </p:nvSpPr>
        <p:spPr bwMode="auto">
          <a:xfrm>
            <a:off x="457200" y="3200400"/>
            <a:ext cx="8229600" cy="3001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mn-ea"/>
                <a:cs typeface="+mn-cs"/>
              </a:defRPr>
            </a:lvl1pPr>
          </a:lstStyle>
          <a:p>
            <a:pPr>
              <a:defRPr/>
            </a:pPr>
            <a:fld id="{95EA32AC-3985-4CF1-AAD2-5E2F73D1C2C2}" type="datetimeFigureOut">
              <a:rPr lang="en-US"/>
              <a:pPr>
                <a:defRPr/>
              </a:pPr>
              <a:t>10/18/2018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mn-ea"/>
                <a:cs typeface="+mn-cs"/>
              </a:defRPr>
            </a:lvl1pPr>
          </a:lstStyle>
          <a:p>
            <a:pPr>
              <a:defRPr/>
            </a:pPr>
            <a:fld id="{5957A5DE-DEDB-4030-8547-E5BDCFAEB33D}" type="slidenum">
              <a:rPr lang="en-US"/>
              <a:pPr>
                <a:defRPr/>
              </a:pPr>
              <a:t>‹#›</a:t>
            </a:fld>
            <a:endParaRPr lang="en-US"/>
          </a:p>
        </p:txBody>
      </p:sp>
      <p:pic>
        <p:nvPicPr>
          <p:cNvPr id="40967" name="Picture 2" descr="http://agnis/sites/amsti/nop/LabelingTraining/images/NOP-Banner1-seal-dropped.gif"/>
          <p:cNvPicPr>
            <a:picLocks noChangeAspect="1" noChangeArrowheads="1"/>
          </p:cNvPicPr>
          <p:nvPr/>
        </p:nvPicPr>
        <p:blipFill>
          <a:blip r:embed="rId14"/>
          <a:srcRect/>
          <a:stretch>
            <a:fillRect/>
          </a:stretch>
        </p:blipFill>
        <p:spPr bwMode="auto">
          <a:xfrm>
            <a:off x="0" y="0"/>
            <a:ext cx="9144000" cy="2209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0" r:id="rId1"/>
    <p:sldLayoutId id="2147483929" r:id="rId2"/>
    <p:sldLayoutId id="2147483928" r:id="rId3"/>
    <p:sldLayoutId id="2147483927" r:id="rId4"/>
    <p:sldLayoutId id="2147483926" r:id="rId5"/>
    <p:sldLayoutId id="2147483925" r:id="rId6"/>
    <p:sldLayoutId id="2147483924" r:id="rId7"/>
    <p:sldLayoutId id="2147483923" r:id="rId8"/>
    <p:sldLayoutId id="2147483922" r:id="rId9"/>
    <p:sldLayoutId id="2147483921" r:id="rId10"/>
    <p:sldLayoutId id="2147483920" r:id="rId11"/>
    <p:sldLayoutId id="2147483943" r:id="rId12"/>
  </p:sldLayoutIdLst>
  <p:txStyles>
    <p:titleStyle>
      <a:lvl1pPr algn="ctr" rtl="0" eaLnBrk="0" fontAlgn="base" hangingPunct="0">
        <a:spcBef>
          <a:spcPct val="0"/>
        </a:spcBef>
        <a:spcAft>
          <a:spcPct val="0"/>
        </a:spcAft>
        <a:defRPr sz="4400" kern="1200">
          <a:solidFill>
            <a:schemeClr val="tx1"/>
          </a:solidFill>
          <a:latin typeface="+mj-lt"/>
          <a:ea typeface="ヒラギノ角ゴ Pro W3" pitchFamily="20" charset="-128"/>
          <a:cs typeface="ヒラギノ角ゴ Pro W3" pitchFamily="20" charset="-128"/>
        </a:defRPr>
      </a:lvl1pPr>
      <a:lvl2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2pPr>
      <a:lvl3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3pPr>
      <a:lvl4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4pPr>
      <a:lvl5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20" charset="0"/>
        <a:buChar char="•"/>
        <a:defRPr sz="3200" kern="1200">
          <a:solidFill>
            <a:schemeClr val="tx1"/>
          </a:solidFill>
          <a:latin typeface="+mn-lt"/>
          <a:ea typeface="ヒラギノ角ゴ Pro W3" pitchFamily="20" charset="-128"/>
          <a:cs typeface="ヒラギノ角ゴ Pro W3" pitchFamily="20" charset="-128"/>
        </a:defRPr>
      </a:lvl1pPr>
      <a:lvl2pPr marL="742950" indent="-285750" algn="l" rtl="0" eaLnBrk="0" fontAlgn="base" hangingPunct="0">
        <a:spcBef>
          <a:spcPct val="20000"/>
        </a:spcBef>
        <a:spcAft>
          <a:spcPct val="0"/>
        </a:spcAft>
        <a:buFont typeface="Arial" pitchFamily="20" charset="0"/>
        <a:buChar char="–"/>
        <a:defRPr sz="2800" kern="1200">
          <a:solidFill>
            <a:schemeClr val="tx1"/>
          </a:solidFill>
          <a:latin typeface="+mn-lt"/>
          <a:ea typeface="ヒラギノ角ゴ Pro W3" pitchFamily="20" charset="-128"/>
          <a:cs typeface="+mn-cs"/>
        </a:defRPr>
      </a:lvl2pPr>
      <a:lvl3pPr marL="1143000" indent="-228600" algn="l" rtl="0" eaLnBrk="0" fontAlgn="base" hangingPunct="0">
        <a:spcBef>
          <a:spcPct val="20000"/>
        </a:spcBef>
        <a:spcAft>
          <a:spcPct val="0"/>
        </a:spcAft>
        <a:buFont typeface="Arial" pitchFamily="20" charset="0"/>
        <a:buChar char="•"/>
        <a:defRPr sz="2400" kern="1200">
          <a:solidFill>
            <a:schemeClr val="tx1"/>
          </a:solidFill>
          <a:latin typeface="+mn-lt"/>
          <a:ea typeface="ヒラギノ角ゴ Pro W3" pitchFamily="20" charset="-128"/>
          <a:cs typeface="+mn-cs"/>
        </a:defRPr>
      </a:lvl3pPr>
      <a:lvl4pPr marL="16002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4pPr>
      <a:lvl5pPr marL="20574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609600"/>
          </a:xfrm>
          <a:prstGeom prst="rect">
            <a:avLst/>
          </a:prstGeom>
          <a:solidFill>
            <a:srgbClr val="2E64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22288">
              <a:defRPr/>
            </a:pPr>
            <a:r>
              <a:rPr lang="en-US" sz="1600" b="1" dirty="0">
                <a:solidFill>
                  <a:prstClr val="white"/>
                </a:solidFill>
              </a:rPr>
              <a:t>United States Department of Agriculture</a:t>
            </a:r>
          </a:p>
          <a:p>
            <a:pPr marL="522288">
              <a:defRPr/>
            </a:pPr>
            <a:r>
              <a:rPr lang="en-US" sz="1600" b="1" dirty="0">
                <a:solidFill>
                  <a:prstClr val="white"/>
                </a:solidFill>
              </a:rPr>
              <a:t>Agricultural Marketing Service</a:t>
            </a:r>
          </a:p>
        </p:txBody>
      </p:sp>
      <p:sp>
        <p:nvSpPr>
          <p:cNvPr id="15" name="Rectangle 14"/>
          <p:cNvSpPr/>
          <p:nvPr/>
        </p:nvSpPr>
        <p:spPr bwMode="auto">
          <a:xfrm>
            <a:off x="0" y="609600"/>
            <a:ext cx="9144000" cy="304800"/>
          </a:xfrm>
          <a:prstGeom prst="rect">
            <a:avLst/>
          </a:prstGeom>
          <a:solidFill>
            <a:srgbClr val="4A332A"/>
          </a:solidFill>
          <a:ln w="9525" cap="flat" cmpd="sng" algn="ctr">
            <a:noFill/>
            <a:prstDash val="solid"/>
            <a:round/>
            <a:headEnd type="none" w="med" len="med"/>
            <a:tailEnd type="none" w="med" len="med"/>
          </a:ln>
          <a:effectLst/>
        </p:spPr>
        <p:txBody>
          <a:bodyPr wrap="none" anchor="ctr"/>
          <a:lstStyle/>
          <a:p>
            <a:pPr marL="517525">
              <a:defRPr/>
            </a:pPr>
            <a:r>
              <a:rPr lang="en-US" sz="1600" b="1" dirty="0">
                <a:solidFill>
                  <a:prstClr val="white"/>
                </a:solidFill>
                <a:latin typeface="Calibri"/>
                <a:ea typeface="+mn-ea"/>
                <a:cs typeface="+mn-cs"/>
              </a:rPr>
              <a:t> </a:t>
            </a:r>
          </a:p>
        </p:txBody>
      </p:sp>
      <p:sp>
        <p:nvSpPr>
          <p:cNvPr id="11" name="Oval 10"/>
          <p:cNvSpPr/>
          <p:nvPr/>
        </p:nvSpPr>
        <p:spPr>
          <a:xfrm>
            <a:off x="7864475" y="106363"/>
            <a:ext cx="1050925" cy="10207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pic>
        <p:nvPicPr>
          <p:cNvPr id="54277" name="Picture 4" descr="http://www.ams.usda.gov/AMSv1.0/getfile?dDocName=STELDEV3015231"/>
          <p:cNvPicPr>
            <a:picLocks noChangeAspect="1" noChangeArrowheads="1"/>
          </p:cNvPicPr>
          <p:nvPr/>
        </p:nvPicPr>
        <p:blipFill>
          <a:blip r:embed="rId14"/>
          <a:srcRect/>
          <a:stretch>
            <a:fillRect/>
          </a:stretch>
        </p:blipFill>
        <p:spPr bwMode="auto">
          <a:xfrm>
            <a:off x="7810500" y="84138"/>
            <a:ext cx="1143000" cy="1047750"/>
          </a:xfrm>
          <a:prstGeom prst="rect">
            <a:avLst/>
          </a:prstGeom>
          <a:noFill/>
          <a:ln w="9525">
            <a:noFill/>
            <a:miter lim="800000"/>
            <a:headEnd/>
            <a:tailEnd/>
          </a:ln>
        </p:spPr>
      </p:pic>
      <p:sp>
        <p:nvSpPr>
          <p:cNvPr id="13" name="Rectangle 12"/>
          <p:cNvSpPr/>
          <p:nvPr/>
        </p:nvSpPr>
        <p:spPr bwMode="auto">
          <a:xfrm>
            <a:off x="0" y="6172200"/>
            <a:ext cx="9144000" cy="381000"/>
          </a:xfrm>
          <a:prstGeom prst="rect">
            <a:avLst/>
          </a:prstGeom>
          <a:solidFill>
            <a:srgbClr val="4A332A"/>
          </a:solidFill>
          <a:ln w="9525" cap="flat" cmpd="sng" algn="ctr">
            <a:noFill/>
            <a:prstDash val="solid"/>
            <a:round/>
            <a:headEnd type="none" w="med" len="med"/>
            <a:tailEnd type="none" w="med" len="med"/>
          </a:ln>
          <a:effectLst/>
        </p:spPr>
        <p:txBody>
          <a:bodyPr wrap="none" anchor="ctr"/>
          <a:lstStyle/>
          <a:p>
            <a:pPr algn="ctr">
              <a:defRPr/>
            </a:pPr>
            <a:endParaRPr lang="en-US" sz="1800">
              <a:solidFill>
                <a:prstClr val="black"/>
              </a:solidFill>
              <a:latin typeface="Arial" charset="0"/>
              <a:ea typeface="+mn-ea"/>
              <a:cs typeface="+mn-cs"/>
            </a:endParaRPr>
          </a:p>
        </p:txBody>
      </p:sp>
      <p:sp>
        <p:nvSpPr>
          <p:cNvPr id="54279" name="Title Placeholder 1"/>
          <p:cNvSpPr>
            <a:spLocks noGrp="1"/>
          </p:cNvSpPr>
          <p:nvPr>
            <p:ph type="title"/>
          </p:nvPr>
        </p:nvSpPr>
        <p:spPr bwMode="auto">
          <a:xfrm>
            <a:off x="457200" y="1752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4280" name="Text Placeholder 2"/>
          <p:cNvSpPr>
            <a:spLocks noGrp="1"/>
          </p:cNvSpPr>
          <p:nvPr>
            <p:ph type="body" idx="1"/>
          </p:nvPr>
        </p:nvSpPr>
        <p:spPr bwMode="auto">
          <a:xfrm>
            <a:off x="457200" y="2971800"/>
            <a:ext cx="8229600" cy="2743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p:cNvSpPr/>
          <p:nvPr/>
        </p:nvSpPr>
        <p:spPr bwMode="auto">
          <a:xfrm>
            <a:off x="0" y="6553200"/>
            <a:ext cx="9144000" cy="304800"/>
          </a:xfrm>
          <a:prstGeom prst="rect">
            <a:avLst/>
          </a:prstGeom>
          <a:solidFill>
            <a:srgbClr val="416343"/>
          </a:solidFill>
          <a:ln w="9525" cap="flat" cmpd="sng" algn="ctr">
            <a:noFill/>
            <a:prstDash val="solid"/>
            <a:round/>
            <a:headEnd type="none" w="med" len="med"/>
            <a:tailEnd type="none" w="med" len="med"/>
          </a:ln>
          <a:effectLst/>
        </p:spPr>
        <p:txBody>
          <a:bodyPr wrap="none" anchor="ctr"/>
          <a:lstStyle/>
          <a:p>
            <a:pPr algn="ctr">
              <a:defRPr/>
            </a:pPr>
            <a:endParaRPr lang="en-US" sz="1800">
              <a:solidFill>
                <a:prstClr val="black"/>
              </a:solidFill>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8" r:id="rId5"/>
    <p:sldLayoutId id="2147483949" r:id="rId6"/>
    <p:sldLayoutId id="2147483950" r:id="rId7"/>
    <p:sldLayoutId id="2147483951" r:id="rId8"/>
    <p:sldLayoutId id="2147483952" r:id="rId9"/>
    <p:sldLayoutId id="2147483953" r:id="rId10"/>
    <p:sldLayoutId id="2147483954" r:id="rId11"/>
    <p:sldLayoutId id="2147483931" r:id="rId12"/>
  </p:sldLayoutIdLst>
  <p:txStyles>
    <p:titleStyle>
      <a:lvl1pPr algn="ctr" rtl="0" eaLnBrk="0" fontAlgn="base" hangingPunct="0">
        <a:spcBef>
          <a:spcPct val="0"/>
        </a:spcBef>
        <a:spcAft>
          <a:spcPct val="0"/>
        </a:spcAft>
        <a:defRPr sz="4400" kern="1200">
          <a:solidFill>
            <a:schemeClr val="tx1"/>
          </a:solidFill>
          <a:latin typeface="+mj-lt"/>
          <a:ea typeface="ヒラギノ角ゴ Pro W3" pitchFamily="20" charset="-128"/>
          <a:cs typeface="ヒラギノ角ゴ Pro W3" pitchFamily="20" charset="-128"/>
        </a:defRPr>
      </a:lvl1pPr>
      <a:lvl2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2pPr>
      <a:lvl3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3pPr>
      <a:lvl4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4pPr>
      <a:lvl5pPr algn="ctr" rtl="0" eaLnBrk="0" fontAlgn="base" hangingPunct="0">
        <a:spcBef>
          <a:spcPct val="0"/>
        </a:spcBef>
        <a:spcAft>
          <a:spcPct val="0"/>
        </a:spcAft>
        <a:defRPr sz="4400">
          <a:solidFill>
            <a:schemeClr val="tx1"/>
          </a:solidFill>
          <a:latin typeface="Calibri" pitchFamily="34" charset="0"/>
          <a:ea typeface="ヒラギノ角ゴ Pro W3" pitchFamily="20" charset="-128"/>
          <a:cs typeface="ヒラギノ角ゴ Pro W3" pitchFamily="20"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20" charset="0"/>
        <a:buChar char="•"/>
        <a:defRPr sz="3200" kern="1200">
          <a:solidFill>
            <a:schemeClr val="tx1"/>
          </a:solidFill>
          <a:latin typeface="+mn-lt"/>
          <a:ea typeface="ヒラギノ角ゴ Pro W3" pitchFamily="20" charset="-128"/>
          <a:cs typeface="ヒラギノ角ゴ Pro W3" pitchFamily="20" charset="-128"/>
        </a:defRPr>
      </a:lvl1pPr>
      <a:lvl2pPr marL="742950" indent="-285750" algn="l" rtl="0" eaLnBrk="0" fontAlgn="base" hangingPunct="0">
        <a:spcBef>
          <a:spcPct val="20000"/>
        </a:spcBef>
        <a:spcAft>
          <a:spcPct val="0"/>
        </a:spcAft>
        <a:buFont typeface="Arial" pitchFamily="20" charset="0"/>
        <a:buChar char="–"/>
        <a:defRPr sz="2800" kern="1200">
          <a:solidFill>
            <a:schemeClr val="tx1"/>
          </a:solidFill>
          <a:latin typeface="+mn-lt"/>
          <a:ea typeface="ヒラギノ角ゴ Pro W3" pitchFamily="20" charset="-128"/>
          <a:cs typeface="+mn-cs"/>
        </a:defRPr>
      </a:lvl2pPr>
      <a:lvl3pPr marL="1143000" indent="-228600" algn="l" rtl="0" eaLnBrk="0" fontAlgn="base" hangingPunct="0">
        <a:spcBef>
          <a:spcPct val="20000"/>
        </a:spcBef>
        <a:spcAft>
          <a:spcPct val="0"/>
        </a:spcAft>
        <a:buFont typeface="Arial" pitchFamily="20" charset="0"/>
        <a:buChar char="•"/>
        <a:defRPr sz="2400" kern="1200">
          <a:solidFill>
            <a:schemeClr val="tx1"/>
          </a:solidFill>
          <a:latin typeface="+mn-lt"/>
          <a:ea typeface="ヒラギノ角ゴ Pro W3" pitchFamily="20" charset="-128"/>
          <a:cs typeface="+mn-cs"/>
        </a:defRPr>
      </a:lvl3pPr>
      <a:lvl4pPr marL="16002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4pPr>
      <a:lvl5pPr marL="2057400" indent="-228600" algn="l" rtl="0" eaLnBrk="0" fontAlgn="base" hangingPunct="0">
        <a:spcBef>
          <a:spcPct val="20000"/>
        </a:spcBef>
        <a:spcAft>
          <a:spcPct val="0"/>
        </a:spcAft>
        <a:buFont typeface="Arial" pitchFamily="20" charset="0"/>
        <a:buChar char="»"/>
        <a:defRPr sz="2000" kern="1200">
          <a:solidFill>
            <a:schemeClr val="tx1"/>
          </a:solidFill>
          <a:latin typeface="+mn-lt"/>
          <a:ea typeface="ヒラギノ角ゴ Pro W3" pitchFamily="20"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50.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5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0.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8.xml"/><Relationship Id="rId1" Type="http://schemas.openxmlformats.org/officeDocument/2006/relationships/slideLayout" Target="../slideLayouts/slideLayout50.x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smtClean="0"/>
              <a:t>National Organic Program Report</a:t>
            </a:r>
          </a:p>
        </p:txBody>
      </p:sp>
      <p:sp>
        <p:nvSpPr>
          <p:cNvPr id="69634" name="Content Placeholder 2"/>
          <p:cNvSpPr>
            <a:spLocks noGrp="1"/>
          </p:cNvSpPr>
          <p:nvPr>
            <p:ph idx="1"/>
          </p:nvPr>
        </p:nvSpPr>
        <p:spPr/>
        <p:txBody>
          <a:bodyPr/>
          <a:lstStyle/>
          <a:p>
            <a:pPr>
              <a:buFont typeface="Arial" pitchFamily="20" charset="0"/>
              <a:buNone/>
            </a:pPr>
            <a:endParaRPr lang="en-US" smtClean="0"/>
          </a:p>
          <a:p>
            <a:pPr>
              <a:buFont typeface="Arial" pitchFamily="20" charset="0"/>
              <a:buNone/>
            </a:pPr>
            <a:r>
              <a:rPr lang="en-US" smtClean="0"/>
              <a:t>National Organic Standards Board meeting</a:t>
            </a:r>
          </a:p>
          <a:p>
            <a:pPr>
              <a:buFont typeface="Arial" pitchFamily="20" charset="0"/>
              <a:buNone/>
            </a:pPr>
            <a:r>
              <a:rPr lang="en-US" smtClean="0"/>
              <a:t>November 3, 2009</a:t>
            </a:r>
          </a:p>
          <a:p>
            <a:pPr>
              <a:buFont typeface="Arial" pitchFamily="20" charset="0"/>
              <a:buNone/>
            </a:pPr>
            <a:r>
              <a:rPr lang="en-US" smtClean="0"/>
              <a:t>Miles McEvoy, Deputy Administrator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title"/>
          </p:nvPr>
        </p:nvSpPr>
        <p:spPr>
          <a:xfrm>
            <a:off x="457200" y="1066800"/>
            <a:ext cx="8229600" cy="685800"/>
          </a:xfrm>
        </p:spPr>
        <p:txBody>
          <a:bodyPr/>
          <a:lstStyle/>
          <a:p>
            <a:r>
              <a:rPr lang="en-US" smtClean="0"/>
              <a:t>Staffing plan</a:t>
            </a:r>
          </a:p>
        </p:txBody>
      </p:sp>
      <p:sp>
        <p:nvSpPr>
          <p:cNvPr id="88066" name="Content Placeholder 2"/>
          <p:cNvSpPr>
            <a:spLocks noGrp="1"/>
          </p:cNvSpPr>
          <p:nvPr>
            <p:ph idx="1"/>
          </p:nvPr>
        </p:nvSpPr>
        <p:spPr>
          <a:xfrm>
            <a:off x="457200" y="1828800"/>
            <a:ext cx="8229600" cy="3886200"/>
          </a:xfrm>
        </p:spPr>
        <p:txBody>
          <a:bodyPr/>
          <a:lstStyle/>
          <a:p>
            <a:r>
              <a:rPr lang="en-US" sz="1800" smtClean="0"/>
              <a:t>Standards Branch – 9 FTEs (6 new staff)</a:t>
            </a:r>
          </a:p>
          <a:p>
            <a:pPr lvl="1"/>
            <a:r>
              <a:rPr lang="en-US" sz="1600" smtClean="0"/>
              <a:t>Rule writing, NOP Program Manual, guidance and interpretations</a:t>
            </a:r>
          </a:p>
          <a:p>
            <a:pPr lvl="1"/>
            <a:r>
              <a:rPr lang="en-US" sz="1600" smtClean="0"/>
              <a:t>Branch Chief (vacant), Rule Writer, rule making dockets support</a:t>
            </a:r>
          </a:p>
          <a:p>
            <a:pPr lvl="1"/>
            <a:r>
              <a:rPr lang="en-US" sz="1600" smtClean="0"/>
              <a:t>Organic cropping systems specialist, organic livestock systems specialist, organic handling systems specialist – experts in organic standards and materials in these respective disciplines – Write Organic Program Manual, and assist with rule making and training.  (3 new hires)</a:t>
            </a:r>
          </a:p>
          <a:p>
            <a:pPr lvl="1"/>
            <a:r>
              <a:rPr lang="en-US" sz="1600" smtClean="0"/>
              <a:t>Customer Service Specialist, 2 new rule writers</a:t>
            </a:r>
          </a:p>
          <a:p>
            <a:r>
              <a:rPr lang="en-US" sz="1800" smtClean="0"/>
              <a:t>NOP Appeals – 3 FTEs</a:t>
            </a:r>
            <a:r>
              <a:rPr lang="en-US" sz="2000" smtClean="0"/>
              <a:t>	</a:t>
            </a:r>
          </a:p>
          <a:p>
            <a:r>
              <a:rPr lang="en-US" sz="1800" smtClean="0"/>
              <a:t>Other staffing/budget considerations – </a:t>
            </a:r>
          </a:p>
          <a:p>
            <a:pPr lvl="1"/>
            <a:r>
              <a:rPr lang="en-US" sz="1600" smtClean="0"/>
              <a:t>Dedicated staff at the Office of General Counsel, Administrative Officer, Web page developer, Database developer, Budget Officer, Administrative Support – these activities will be provided by other AMS programs for a cost.</a:t>
            </a:r>
          </a:p>
          <a:p>
            <a:pPr lvl="1"/>
            <a:endParaRPr lang="en-US" sz="20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p:cNvSpPr>
          <p:nvPr>
            <p:ph type="title" idx="4294967295"/>
          </p:nvPr>
        </p:nvSpPr>
        <p:spPr>
          <a:xfrm>
            <a:off x="457200" y="1143000"/>
            <a:ext cx="8229600" cy="1143000"/>
          </a:xfrm>
        </p:spPr>
        <p:txBody>
          <a:bodyPr/>
          <a:lstStyle/>
          <a:p>
            <a:r>
              <a:rPr lang="en-US" smtClean="0"/>
              <a:t>Other USDA resources</a:t>
            </a:r>
          </a:p>
        </p:txBody>
      </p:sp>
      <p:sp>
        <p:nvSpPr>
          <p:cNvPr id="90114" name="Rectangle 3"/>
          <p:cNvSpPr>
            <a:spLocks noGrp="1"/>
          </p:cNvSpPr>
          <p:nvPr>
            <p:ph type="body" idx="4294967295"/>
          </p:nvPr>
        </p:nvSpPr>
        <p:spPr>
          <a:xfrm>
            <a:off x="457200" y="2209800"/>
            <a:ext cx="8229600" cy="3581400"/>
          </a:xfrm>
        </p:spPr>
        <p:txBody>
          <a:bodyPr/>
          <a:lstStyle/>
          <a:p>
            <a:r>
              <a:rPr lang="en-US" sz="2000" smtClean="0"/>
              <a:t>AMS Administrator Rayne Pegg, Marketing and Regulatory Programs Undersecretary Ed Avalos, Deputy Secretary Kathleen Merrigan, Secretary Tom Vilsack</a:t>
            </a:r>
          </a:p>
          <a:p>
            <a:r>
              <a:rPr lang="en-US" sz="2000" smtClean="0"/>
              <a:t>Office of General Counsel – legal review</a:t>
            </a:r>
          </a:p>
          <a:p>
            <a:r>
              <a:rPr lang="en-US" sz="2000" smtClean="0"/>
              <a:t>AMS Livestock and Seed Program – Audit, Review and Compliance – conducts NOP and ISO audits of accredited certifiers, fee for service</a:t>
            </a:r>
          </a:p>
          <a:p>
            <a:r>
              <a:rPr lang="en-US" sz="2000" smtClean="0"/>
              <a:t>NOP Appeals – in the AMS Compliance and Analysis Program –handle NOP appeals</a:t>
            </a:r>
          </a:p>
          <a:p>
            <a:r>
              <a:rPr lang="en-US" sz="2000" smtClean="0"/>
              <a:t>AMS Public Affairs and AMS Legislative Office</a:t>
            </a:r>
          </a:p>
          <a:p>
            <a:r>
              <a:rPr lang="en-US" sz="2000" smtClean="0"/>
              <a:t>AMS Science and Technology Program – provides Technical Reports for petitions to the National List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381000" y="903288"/>
          <a:ext cx="7848600" cy="5060950"/>
        </p:xfrm>
        <a:graphic>
          <a:graphicData uri="http://schemas.openxmlformats.org/drawingml/2006/table">
            <a:tbl>
              <a:tblPr firstRow="1" bandRow="1">
                <a:tableStyleId>{5C22544A-7EE6-4342-B048-85BDC9FD1C3A}</a:tableStyleId>
              </a:tblPr>
              <a:tblGrid>
                <a:gridCol w="2616200"/>
                <a:gridCol w="2616200"/>
                <a:gridCol w="2616200"/>
              </a:tblGrid>
              <a:tr h="521608">
                <a:tc>
                  <a:txBody>
                    <a:bodyPr/>
                    <a:lstStyle/>
                    <a:p>
                      <a:r>
                        <a:rPr lang="en-US" dirty="0" smtClean="0"/>
                        <a:t>Year</a:t>
                      </a:r>
                      <a:endParaRPr lang="en-US" dirty="0"/>
                    </a:p>
                  </a:txBody>
                  <a:tcPr/>
                </a:tc>
                <a:tc>
                  <a:txBody>
                    <a:bodyPr/>
                    <a:lstStyle/>
                    <a:p>
                      <a:r>
                        <a:rPr lang="en-US" dirty="0" smtClean="0"/>
                        <a:t>Budget</a:t>
                      </a:r>
                      <a:endParaRPr lang="en-US" dirty="0"/>
                    </a:p>
                  </a:txBody>
                  <a:tcPr/>
                </a:tc>
                <a:tc>
                  <a:txBody>
                    <a:bodyPr/>
                    <a:lstStyle/>
                    <a:p>
                      <a:r>
                        <a:rPr lang="en-US" dirty="0" smtClean="0"/>
                        <a:t># staff</a:t>
                      </a:r>
                      <a:endParaRPr lang="en-US" dirty="0"/>
                    </a:p>
                  </a:txBody>
                  <a:tcPr/>
                </a:tc>
              </a:tr>
              <a:tr h="521608">
                <a:tc>
                  <a:txBody>
                    <a:bodyPr/>
                    <a:lstStyle/>
                    <a:p>
                      <a:r>
                        <a:rPr lang="en-US" dirty="0" smtClean="0"/>
                        <a:t>2002</a:t>
                      </a:r>
                      <a:endParaRPr lang="en-US" dirty="0"/>
                    </a:p>
                  </a:txBody>
                  <a:tcPr/>
                </a:tc>
                <a:tc>
                  <a:txBody>
                    <a:bodyPr/>
                    <a:lstStyle/>
                    <a:p>
                      <a:r>
                        <a:rPr lang="en-US" dirty="0" smtClean="0"/>
                        <a:t>$ 1.6 million</a:t>
                      </a:r>
                      <a:endParaRPr lang="en-US" dirty="0"/>
                    </a:p>
                  </a:txBody>
                  <a:tcPr/>
                </a:tc>
                <a:tc>
                  <a:txBody>
                    <a:bodyPr/>
                    <a:lstStyle/>
                    <a:p>
                      <a:r>
                        <a:rPr lang="en-US" dirty="0" smtClean="0"/>
                        <a:t>6</a:t>
                      </a:r>
                      <a:endParaRPr lang="en-US" dirty="0"/>
                    </a:p>
                  </a:txBody>
                  <a:tcPr/>
                </a:tc>
              </a:tr>
              <a:tr h="521608">
                <a:tc>
                  <a:txBody>
                    <a:bodyPr/>
                    <a:lstStyle/>
                    <a:p>
                      <a:r>
                        <a:rPr lang="en-US" dirty="0" smtClean="0"/>
                        <a:t>2003</a:t>
                      </a:r>
                      <a:endParaRPr lang="en-US" dirty="0"/>
                    </a:p>
                  </a:txBody>
                  <a:tcPr/>
                </a:tc>
                <a:tc>
                  <a:txBody>
                    <a:bodyPr/>
                    <a:lstStyle/>
                    <a:p>
                      <a:r>
                        <a:rPr lang="en-US" dirty="0" smtClean="0"/>
                        <a:t>$ 1.0 million</a:t>
                      </a:r>
                      <a:endParaRPr lang="en-US" dirty="0"/>
                    </a:p>
                  </a:txBody>
                  <a:tcPr/>
                </a:tc>
                <a:tc>
                  <a:txBody>
                    <a:bodyPr/>
                    <a:lstStyle/>
                    <a:p>
                      <a:r>
                        <a:rPr lang="en-US" dirty="0" smtClean="0"/>
                        <a:t>6</a:t>
                      </a:r>
                      <a:endParaRPr lang="en-US" dirty="0"/>
                    </a:p>
                  </a:txBody>
                  <a:tcPr/>
                </a:tc>
              </a:tr>
              <a:tr h="521608">
                <a:tc>
                  <a:txBody>
                    <a:bodyPr/>
                    <a:lstStyle/>
                    <a:p>
                      <a:r>
                        <a:rPr lang="en-US" dirty="0" smtClean="0"/>
                        <a:t>2004</a:t>
                      </a:r>
                      <a:endParaRPr lang="en-US" dirty="0"/>
                    </a:p>
                  </a:txBody>
                  <a:tcPr/>
                </a:tc>
                <a:tc>
                  <a:txBody>
                    <a:bodyPr/>
                    <a:lstStyle/>
                    <a:p>
                      <a:r>
                        <a:rPr lang="en-US" dirty="0" smtClean="0"/>
                        <a:t>$ 1.6 million</a:t>
                      </a:r>
                      <a:endParaRPr lang="en-US" dirty="0"/>
                    </a:p>
                  </a:txBody>
                  <a:tcPr/>
                </a:tc>
                <a:tc>
                  <a:txBody>
                    <a:bodyPr/>
                    <a:lstStyle/>
                    <a:p>
                      <a:r>
                        <a:rPr lang="en-US" dirty="0" smtClean="0"/>
                        <a:t>5</a:t>
                      </a:r>
                      <a:endParaRPr lang="en-US" dirty="0"/>
                    </a:p>
                  </a:txBody>
                  <a:tcPr/>
                </a:tc>
              </a:tr>
              <a:tr h="521608">
                <a:tc>
                  <a:txBody>
                    <a:bodyPr/>
                    <a:lstStyle/>
                    <a:p>
                      <a:r>
                        <a:rPr lang="en-US" dirty="0" smtClean="0"/>
                        <a:t>2005</a:t>
                      </a:r>
                      <a:endParaRPr lang="en-US" dirty="0"/>
                    </a:p>
                  </a:txBody>
                  <a:tcPr/>
                </a:tc>
                <a:tc>
                  <a:txBody>
                    <a:bodyPr/>
                    <a:lstStyle/>
                    <a:p>
                      <a:r>
                        <a:rPr lang="en-US" dirty="0" smtClean="0"/>
                        <a:t>$ 1.5 million</a:t>
                      </a:r>
                      <a:endParaRPr lang="en-US" dirty="0"/>
                    </a:p>
                  </a:txBody>
                  <a:tcPr/>
                </a:tc>
                <a:tc>
                  <a:txBody>
                    <a:bodyPr/>
                    <a:lstStyle/>
                    <a:p>
                      <a:r>
                        <a:rPr lang="en-US" dirty="0" smtClean="0"/>
                        <a:t>6</a:t>
                      </a:r>
                      <a:endParaRPr lang="en-US" dirty="0"/>
                    </a:p>
                  </a:txBody>
                  <a:tcPr/>
                </a:tc>
              </a:tr>
              <a:tr h="521608">
                <a:tc>
                  <a:txBody>
                    <a:bodyPr/>
                    <a:lstStyle/>
                    <a:p>
                      <a:r>
                        <a:rPr lang="en-US" dirty="0" smtClean="0"/>
                        <a:t>2006</a:t>
                      </a:r>
                      <a:endParaRPr lang="en-US" dirty="0"/>
                    </a:p>
                  </a:txBody>
                  <a:tcPr/>
                </a:tc>
                <a:tc>
                  <a:txBody>
                    <a:bodyPr/>
                    <a:lstStyle/>
                    <a:p>
                      <a:r>
                        <a:rPr lang="en-US" dirty="0" smtClean="0"/>
                        <a:t>$ 1.5 million</a:t>
                      </a:r>
                      <a:endParaRPr lang="en-US" dirty="0"/>
                    </a:p>
                  </a:txBody>
                  <a:tcPr/>
                </a:tc>
                <a:tc>
                  <a:txBody>
                    <a:bodyPr/>
                    <a:lstStyle/>
                    <a:p>
                      <a:r>
                        <a:rPr lang="en-US" dirty="0" smtClean="0"/>
                        <a:t>7</a:t>
                      </a:r>
                      <a:endParaRPr lang="en-US" dirty="0"/>
                    </a:p>
                  </a:txBody>
                  <a:tcPr/>
                </a:tc>
              </a:tr>
              <a:tr h="521608">
                <a:tc>
                  <a:txBody>
                    <a:bodyPr/>
                    <a:lstStyle/>
                    <a:p>
                      <a:r>
                        <a:rPr lang="en-US" dirty="0" smtClean="0"/>
                        <a:t>2007</a:t>
                      </a:r>
                      <a:endParaRPr lang="en-US" dirty="0"/>
                    </a:p>
                  </a:txBody>
                  <a:tcPr/>
                </a:tc>
                <a:tc>
                  <a:txBody>
                    <a:bodyPr/>
                    <a:lstStyle/>
                    <a:p>
                      <a:r>
                        <a:rPr lang="en-US" dirty="0" smtClean="0"/>
                        <a:t>$ 1.5 million</a:t>
                      </a:r>
                      <a:endParaRPr lang="en-US" dirty="0"/>
                    </a:p>
                  </a:txBody>
                  <a:tcPr/>
                </a:tc>
                <a:tc>
                  <a:txBody>
                    <a:bodyPr/>
                    <a:lstStyle/>
                    <a:p>
                      <a:r>
                        <a:rPr lang="en-US" dirty="0" smtClean="0"/>
                        <a:t>8</a:t>
                      </a:r>
                      <a:endParaRPr lang="en-US" dirty="0"/>
                    </a:p>
                  </a:txBody>
                  <a:tcPr/>
                </a:tc>
              </a:tr>
              <a:tr h="521608">
                <a:tc>
                  <a:txBody>
                    <a:bodyPr/>
                    <a:lstStyle/>
                    <a:p>
                      <a:r>
                        <a:rPr lang="en-US" dirty="0" smtClean="0"/>
                        <a:t>2008</a:t>
                      </a:r>
                      <a:endParaRPr lang="en-US" dirty="0"/>
                    </a:p>
                  </a:txBody>
                  <a:tcPr/>
                </a:tc>
                <a:tc>
                  <a:txBody>
                    <a:bodyPr/>
                    <a:lstStyle/>
                    <a:p>
                      <a:r>
                        <a:rPr lang="en-US" dirty="0" smtClean="0"/>
                        <a:t>$ 2.65 million</a:t>
                      </a:r>
                      <a:endParaRPr lang="en-US" dirty="0"/>
                    </a:p>
                  </a:txBody>
                  <a:tcPr/>
                </a:tc>
                <a:tc>
                  <a:txBody>
                    <a:bodyPr/>
                    <a:lstStyle/>
                    <a:p>
                      <a:r>
                        <a:rPr lang="en-US" dirty="0" smtClean="0"/>
                        <a:t>14</a:t>
                      </a:r>
                      <a:endParaRPr lang="en-US" dirty="0"/>
                    </a:p>
                  </a:txBody>
                  <a:tcPr/>
                </a:tc>
              </a:tr>
              <a:tr h="521608">
                <a:tc>
                  <a:txBody>
                    <a:bodyPr/>
                    <a:lstStyle/>
                    <a:p>
                      <a:r>
                        <a:rPr lang="en-US" dirty="0" smtClean="0"/>
                        <a:t>2009</a:t>
                      </a:r>
                      <a:endParaRPr lang="en-US" dirty="0"/>
                    </a:p>
                  </a:txBody>
                  <a:tcPr/>
                </a:tc>
                <a:tc>
                  <a:txBody>
                    <a:bodyPr/>
                    <a:lstStyle/>
                    <a:p>
                      <a:r>
                        <a:rPr lang="en-US" dirty="0" smtClean="0"/>
                        <a:t>$ 3.87 million</a:t>
                      </a:r>
                      <a:endParaRPr lang="en-US" dirty="0"/>
                    </a:p>
                  </a:txBody>
                  <a:tcPr/>
                </a:tc>
                <a:tc>
                  <a:txBody>
                    <a:bodyPr/>
                    <a:lstStyle/>
                    <a:p>
                      <a:r>
                        <a:rPr lang="en-US" dirty="0" smtClean="0"/>
                        <a:t>16</a:t>
                      </a:r>
                      <a:endParaRPr lang="en-US" dirty="0"/>
                    </a:p>
                  </a:txBody>
                  <a:tcPr/>
                </a:tc>
              </a:tr>
              <a:tr h="355044">
                <a:tc>
                  <a:txBody>
                    <a:bodyPr/>
                    <a:lstStyle/>
                    <a:p>
                      <a:r>
                        <a:rPr lang="en-US" dirty="0" smtClean="0"/>
                        <a:t>2010</a:t>
                      </a:r>
                      <a:endParaRPr lang="en-US" dirty="0"/>
                    </a:p>
                  </a:txBody>
                  <a:tcPr/>
                </a:tc>
                <a:tc>
                  <a:txBody>
                    <a:bodyPr/>
                    <a:lstStyle/>
                    <a:p>
                      <a:r>
                        <a:rPr lang="en-US" dirty="0" smtClean="0"/>
                        <a:t>$ 6.97 million</a:t>
                      </a:r>
                      <a:endParaRPr lang="en-US" dirty="0"/>
                    </a:p>
                  </a:txBody>
                  <a:tcPr/>
                </a:tc>
                <a:tc>
                  <a:txBody>
                    <a:bodyPr/>
                    <a:lstStyle/>
                    <a:p>
                      <a:r>
                        <a:rPr lang="en-US" dirty="0" smtClean="0"/>
                        <a:t>31</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524000" y="1397000"/>
          <a:ext cx="6096000" cy="2595563"/>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bl>
          </a:graphicData>
        </a:graphic>
      </p:graphicFrame>
      <p:graphicFrame>
        <p:nvGraphicFramePr>
          <p:cNvPr id="6" name="Table 5"/>
          <p:cNvGraphicFramePr>
            <a:graphicFrameLocks noGrp="1"/>
          </p:cNvGraphicFramePr>
          <p:nvPr/>
        </p:nvGraphicFramePr>
        <p:xfrm>
          <a:off x="228600" y="1397000"/>
          <a:ext cx="8229600" cy="4516438"/>
        </p:xfrm>
        <a:graphic>
          <a:graphicData uri="http://schemas.openxmlformats.org/drawingml/2006/table">
            <a:tbl>
              <a:tblPr firstRow="1" bandRow="1">
                <a:tableStyleId>{5C22544A-7EE6-4342-B048-85BDC9FD1C3A}</a:tableStyleId>
              </a:tblPr>
              <a:tblGrid>
                <a:gridCol w="1447801"/>
                <a:gridCol w="1323393"/>
                <a:gridCol w="1259632"/>
                <a:gridCol w="1343609"/>
                <a:gridCol w="1343609"/>
                <a:gridCol w="1511558"/>
              </a:tblGrid>
              <a:tr h="370840">
                <a:tc>
                  <a:txBody>
                    <a:bodyPr/>
                    <a:lstStyle/>
                    <a:p>
                      <a:r>
                        <a:rPr lang="en-US" dirty="0" smtClean="0"/>
                        <a:t>Office/</a:t>
                      </a:r>
                    </a:p>
                    <a:p>
                      <a:r>
                        <a:rPr lang="en-US" dirty="0" smtClean="0"/>
                        <a:t>Branch</a:t>
                      </a:r>
                      <a:endParaRPr lang="en-US" dirty="0"/>
                    </a:p>
                  </a:txBody>
                  <a:tcPr/>
                </a:tc>
                <a:tc>
                  <a:txBody>
                    <a:bodyPr/>
                    <a:lstStyle/>
                    <a:p>
                      <a:r>
                        <a:rPr lang="en-US" dirty="0" smtClean="0"/>
                        <a:t>Salaries and Benefits</a:t>
                      </a:r>
                      <a:endParaRPr lang="en-US" dirty="0"/>
                    </a:p>
                  </a:txBody>
                  <a:tcPr/>
                </a:tc>
                <a:tc>
                  <a:txBody>
                    <a:bodyPr/>
                    <a:lstStyle/>
                    <a:p>
                      <a:r>
                        <a:rPr lang="en-US" dirty="0" smtClean="0"/>
                        <a:t>NOSB meetings</a:t>
                      </a:r>
                      <a:endParaRPr lang="en-US" dirty="0"/>
                    </a:p>
                  </a:txBody>
                  <a:tcPr/>
                </a:tc>
                <a:tc>
                  <a:txBody>
                    <a:bodyPr/>
                    <a:lstStyle/>
                    <a:p>
                      <a:r>
                        <a:rPr lang="en-US" dirty="0" smtClean="0"/>
                        <a:t>Travel</a:t>
                      </a:r>
                      <a:endParaRPr lang="en-US" dirty="0"/>
                    </a:p>
                  </a:txBody>
                  <a:tcPr/>
                </a:tc>
                <a:tc>
                  <a:txBody>
                    <a:bodyPr/>
                    <a:lstStyle/>
                    <a:p>
                      <a:r>
                        <a:rPr lang="en-US" dirty="0" smtClean="0"/>
                        <a:t>Goods and Services</a:t>
                      </a:r>
                      <a:endParaRPr lang="en-US" dirty="0"/>
                    </a:p>
                  </a:txBody>
                  <a:tcPr/>
                </a:tc>
                <a:tc>
                  <a:txBody>
                    <a:bodyPr/>
                    <a:lstStyle/>
                    <a:p>
                      <a:r>
                        <a:rPr lang="en-US" dirty="0" smtClean="0"/>
                        <a:t>Total</a:t>
                      </a:r>
                      <a:endParaRPr lang="en-US" dirty="0"/>
                    </a:p>
                  </a:txBody>
                  <a:tcPr/>
                </a:tc>
              </a:tr>
              <a:tr h="370840">
                <a:tc>
                  <a:txBody>
                    <a:bodyPr/>
                    <a:lstStyle/>
                    <a:p>
                      <a:r>
                        <a:rPr lang="en-US" dirty="0" smtClean="0"/>
                        <a:t>ODA</a:t>
                      </a:r>
                      <a:endParaRPr lang="en-US" dirty="0"/>
                    </a:p>
                  </a:txBody>
                  <a:tcPr/>
                </a:tc>
                <a:tc>
                  <a:txBody>
                    <a:bodyPr/>
                    <a:lstStyle/>
                    <a:p>
                      <a:r>
                        <a:rPr lang="en-US" dirty="0" smtClean="0"/>
                        <a:t>$520,000</a:t>
                      </a:r>
                      <a:endParaRPr lang="en-US" dirty="0"/>
                    </a:p>
                  </a:txBody>
                  <a:tcPr/>
                </a:tc>
                <a:tc>
                  <a:txBody>
                    <a:bodyPr/>
                    <a:lstStyle/>
                    <a:p>
                      <a:endParaRPr lang="en-US" dirty="0"/>
                    </a:p>
                  </a:txBody>
                  <a:tcPr/>
                </a:tc>
                <a:tc>
                  <a:txBody>
                    <a:bodyPr/>
                    <a:lstStyle/>
                    <a:p>
                      <a:r>
                        <a:rPr lang="en-US" dirty="0" smtClean="0"/>
                        <a:t>$50,000</a:t>
                      </a:r>
                      <a:endParaRPr lang="en-US" dirty="0"/>
                    </a:p>
                  </a:txBody>
                  <a:tcPr/>
                </a:tc>
                <a:tc>
                  <a:txBody>
                    <a:bodyPr/>
                    <a:lstStyle/>
                    <a:p>
                      <a:r>
                        <a:rPr lang="en-US" dirty="0" smtClean="0"/>
                        <a:t>$200,000</a:t>
                      </a:r>
                      <a:endParaRPr lang="en-US" dirty="0"/>
                    </a:p>
                  </a:txBody>
                  <a:tcPr/>
                </a:tc>
                <a:tc>
                  <a:txBody>
                    <a:bodyPr/>
                    <a:lstStyle/>
                    <a:p>
                      <a:r>
                        <a:rPr lang="en-US" dirty="0" smtClean="0"/>
                        <a:t>$770,000</a:t>
                      </a:r>
                      <a:endParaRPr lang="en-US" dirty="0"/>
                    </a:p>
                  </a:txBody>
                  <a:tcPr/>
                </a:tc>
              </a:tr>
              <a:tr h="370840">
                <a:tc>
                  <a:txBody>
                    <a:bodyPr/>
                    <a:lstStyle/>
                    <a:p>
                      <a:r>
                        <a:rPr lang="en-US" dirty="0" smtClean="0"/>
                        <a:t>NOSB</a:t>
                      </a:r>
                      <a:endParaRPr lang="en-US" dirty="0"/>
                    </a:p>
                  </a:txBody>
                  <a:tcPr/>
                </a:tc>
                <a:tc>
                  <a:txBody>
                    <a:bodyPr/>
                    <a:lstStyle/>
                    <a:p>
                      <a:r>
                        <a:rPr lang="en-US" dirty="0" smtClean="0"/>
                        <a:t>$390,000</a:t>
                      </a:r>
                      <a:endParaRPr lang="en-US" dirty="0"/>
                    </a:p>
                  </a:txBody>
                  <a:tcPr/>
                </a:tc>
                <a:tc>
                  <a:txBody>
                    <a:bodyPr/>
                    <a:lstStyle/>
                    <a:p>
                      <a:r>
                        <a:rPr lang="en-US" dirty="0" smtClean="0"/>
                        <a:t>$77,000</a:t>
                      </a:r>
                      <a:endParaRPr lang="en-US" dirty="0"/>
                    </a:p>
                  </a:txBody>
                  <a:tcPr/>
                </a:tc>
                <a:tc>
                  <a:txBody>
                    <a:bodyPr/>
                    <a:lstStyle/>
                    <a:p>
                      <a:r>
                        <a:rPr lang="en-US" dirty="0" smtClean="0"/>
                        <a:t>$50,000</a:t>
                      </a:r>
                      <a:endParaRPr lang="en-US" dirty="0"/>
                    </a:p>
                  </a:txBody>
                  <a:tcPr/>
                </a:tc>
                <a:tc>
                  <a:txBody>
                    <a:bodyPr/>
                    <a:lstStyle/>
                    <a:p>
                      <a:r>
                        <a:rPr lang="en-US" dirty="0" smtClean="0"/>
                        <a:t>$200,000</a:t>
                      </a:r>
                      <a:endParaRPr lang="en-US" dirty="0"/>
                    </a:p>
                  </a:txBody>
                  <a:tcPr/>
                </a:tc>
                <a:tc>
                  <a:txBody>
                    <a:bodyPr/>
                    <a:lstStyle/>
                    <a:p>
                      <a:r>
                        <a:rPr lang="en-US" dirty="0" smtClean="0"/>
                        <a:t>$717,000</a:t>
                      </a:r>
                      <a:endParaRPr lang="en-US" dirty="0"/>
                    </a:p>
                  </a:txBody>
                  <a:tcPr/>
                </a:tc>
              </a:tr>
              <a:tr h="370840">
                <a:tc>
                  <a:txBody>
                    <a:bodyPr/>
                    <a:lstStyle/>
                    <a:p>
                      <a:r>
                        <a:rPr lang="en-US" dirty="0" smtClean="0"/>
                        <a:t>A&amp;I</a:t>
                      </a:r>
                      <a:endParaRPr lang="en-US" dirty="0"/>
                    </a:p>
                  </a:txBody>
                  <a:tcPr/>
                </a:tc>
                <a:tc>
                  <a:txBody>
                    <a:bodyPr/>
                    <a:lstStyle/>
                    <a:p>
                      <a:r>
                        <a:rPr lang="en-US" dirty="0" smtClean="0"/>
                        <a:t>$650,000</a:t>
                      </a:r>
                      <a:endParaRPr lang="en-US" dirty="0"/>
                    </a:p>
                  </a:txBody>
                  <a:tcPr/>
                </a:tc>
                <a:tc>
                  <a:txBody>
                    <a:bodyPr/>
                    <a:lstStyle/>
                    <a:p>
                      <a:endParaRPr lang="en-US" dirty="0"/>
                    </a:p>
                  </a:txBody>
                  <a:tcPr/>
                </a:tc>
                <a:tc>
                  <a:txBody>
                    <a:bodyPr/>
                    <a:lstStyle/>
                    <a:p>
                      <a:r>
                        <a:rPr lang="en-US" dirty="0" smtClean="0"/>
                        <a:t>$100,000</a:t>
                      </a:r>
                      <a:endParaRPr lang="en-US" dirty="0"/>
                    </a:p>
                  </a:txBody>
                  <a:tcPr/>
                </a:tc>
                <a:tc>
                  <a:txBody>
                    <a:bodyPr/>
                    <a:lstStyle/>
                    <a:p>
                      <a:r>
                        <a:rPr lang="en-US" dirty="0" smtClean="0"/>
                        <a:t>$200,000</a:t>
                      </a:r>
                      <a:endParaRPr lang="en-US" dirty="0"/>
                    </a:p>
                  </a:txBody>
                  <a:tcPr/>
                </a:tc>
                <a:tc>
                  <a:txBody>
                    <a:bodyPr/>
                    <a:lstStyle/>
                    <a:p>
                      <a:r>
                        <a:rPr lang="en-US" dirty="0" smtClean="0"/>
                        <a:t>$950,000</a:t>
                      </a:r>
                      <a:endParaRPr lang="en-US" dirty="0"/>
                    </a:p>
                  </a:txBody>
                  <a:tcPr/>
                </a:tc>
              </a:tr>
              <a:tr h="370840">
                <a:tc>
                  <a:txBody>
                    <a:bodyPr/>
                    <a:lstStyle/>
                    <a:p>
                      <a:r>
                        <a:rPr lang="en-US" dirty="0" smtClean="0"/>
                        <a:t>C&amp;E</a:t>
                      </a:r>
                      <a:endParaRPr lang="en-US" dirty="0"/>
                    </a:p>
                  </a:txBody>
                  <a:tcPr/>
                </a:tc>
                <a:tc>
                  <a:txBody>
                    <a:bodyPr/>
                    <a:lstStyle/>
                    <a:p>
                      <a:r>
                        <a:rPr lang="en-US" dirty="0" smtClean="0"/>
                        <a:t>$910,000</a:t>
                      </a:r>
                      <a:endParaRPr lang="en-US" dirty="0"/>
                    </a:p>
                  </a:txBody>
                  <a:tcPr/>
                </a:tc>
                <a:tc>
                  <a:txBody>
                    <a:bodyPr/>
                    <a:lstStyle/>
                    <a:p>
                      <a:endParaRPr lang="en-US" dirty="0"/>
                    </a:p>
                  </a:txBody>
                  <a:tcPr/>
                </a:tc>
                <a:tc>
                  <a:txBody>
                    <a:bodyPr/>
                    <a:lstStyle/>
                    <a:p>
                      <a:r>
                        <a:rPr lang="en-US" dirty="0" smtClean="0"/>
                        <a:t>$50,000</a:t>
                      </a:r>
                      <a:endParaRPr lang="en-US" dirty="0"/>
                    </a:p>
                  </a:txBody>
                  <a:tcPr/>
                </a:tc>
                <a:tc>
                  <a:txBody>
                    <a:bodyPr/>
                    <a:lstStyle/>
                    <a:p>
                      <a:r>
                        <a:rPr lang="en-US" dirty="0" smtClean="0"/>
                        <a:t>$200,000</a:t>
                      </a:r>
                      <a:endParaRPr lang="en-US" dirty="0"/>
                    </a:p>
                  </a:txBody>
                  <a:tcPr/>
                </a:tc>
                <a:tc>
                  <a:txBody>
                    <a:bodyPr/>
                    <a:lstStyle/>
                    <a:p>
                      <a:r>
                        <a:rPr lang="en-US" dirty="0" smtClean="0"/>
                        <a:t>$1,160,000</a:t>
                      </a:r>
                      <a:endParaRPr lang="en-US" dirty="0"/>
                    </a:p>
                  </a:txBody>
                  <a:tcPr/>
                </a:tc>
              </a:tr>
              <a:tr h="370840">
                <a:tc>
                  <a:txBody>
                    <a:bodyPr/>
                    <a:lstStyle/>
                    <a:p>
                      <a:r>
                        <a:rPr lang="en-US" dirty="0" smtClean="0"/>
                        <a:t>Standards</a:t>
                      </a:r>
                      <a:endParaRPr lang="en-US" dirty="0"/>
                    </a:p>
                  </a:txBody>
                  <a:tcPr/>
                </a:tc>
                <a:tc>
                  <a:txBody>
                    <a:bodyPr/>
                    <a:lstStyle/>
                    <a:p>
                      <a:r>
                        <a:rPr lang="en-US" dirty="0" smtClean="0"/>
                        <a:t>$1,300,000</a:t>
                      </a:r>
                      <a:endParaRPr lang="en-US" dirty="0"/>
                    </a:p>
                  </a:txBody>
                  <a:tcPr/>
                </a:tc>
                <a:tc>
                  <a:txBody>
                    <a:bodyPr/>
                    <a:lstStyle/>
                    <a:p>
                      <a:endParaRPr lang="en-US" dirty="0"/>
                    </a:p>
                  </a:txBody>
                  <a:tcPr/>
                </a:tc>
                <a:tc>
                  <a:txBody>
                    <a:bodyPr/>
                    <a:lstStyle/>
                    <a:p>
                      <a:r>
                        <a:rPr lang="en-US" dirty="0" smtClean="0"/>
                        <a:t>$50,000</a:t>
                      </a:r>
                      <a:endParaRPr lang="en-US" dirty="0"/>
                    </a:p>
                  </a:txBody>
                  <a:tcPr/>
                </a:tc>
                <a:tc>
                  <a:txBody>
                    <a:bodyPr/>
                    <a:lstStyle/>
                    <a:p>
                      <a:r>
                        <a:rPr lang="en-US" dirty="0" smtClean="0"/>
                        <a:t>$200,000</a:t>
                      </a:r>
                      <a:endParaRPr lang="en-US" dirty="0"/>
                    </a:p>
                  </a:txBody>
                  <a:tcPr/>
                </a:tc>
                <a:tc>
                  <a:txBody>
                    <a:bodyPr/>
                    <a:lstStyle/>
                    <a:p>
                      <a:r>
                        <a:rPr lang="en-US" dirty="0" smtClean="0"/>
                        <a:t>$1,550,000</a:t>
                      </a:r>
                      <a:endParaRPr lang="en-US" dirty="0"/>
                    </a:p>
                  </a:txBody>
                  <a:tcPr/>
                </a:tc>
              </a:tr>
              <a:tr h="370840">
                <a:tc>
                  <a:txBody>
                    <a:bodyPr/>
                    <a:lstStyle/>
                    <a:p>
                      <a:r>
                        <a:rPr lang="en-US" dirty="0" smtClean="0"/>
                        <a:t>NOP</a:t>
                      </a:r>
                      <a:r>
                        <a:rPr lang="en-US" baseline="0" dirty="0" smtClean="0"/>
                        <a:t> Appeals</a:t>
                      </a:r>
                      <a:endParaRPr lang="en-US" dirty="0"/>
                    </a:p>
                  </a:txBody>
                  <a:tcPr/>
                </a:tc>
                <a:tc>
                  <a:txBody>
                    <a:bodyPr/>
                    <a:lstStyle/>
                    <a:p>
                      <a:r>
                        <a:rPr lang="en-US" dirty="0" smtClean="0"/>
                        <a:t>$260,000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$260,000</a:t>
                      </a:r>
                      <a:endParaRPr lang="en-US" dirty="0"/>
                    </a:p>
                  </a:txBody>
                  <a:tcPr/>
                </a:tc>
              </a:tr>
              <a:tr h="370840">
                <a:tc>
                  <a:txBody>
                    <a:bodyPr/>
                    <a:lstStyle/>
                    <a:p>
                      <a:r>
                        <a:rPr lang="en-US" dirty="0" smtClean="0"/>
                        <a:t>Admin overhead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$650,000</a:t>
                      </a:r>
                      <a:endParaRPr lang="en-US" dirty="0"/>
                    </a:p>
                  </a:txBody>
                  <a:tcPr/>
                </a:tc>
              </a:tr>
              <a:tr h="370840">
                <a:tc>
                  <a:txBody>
                    <a:bodyPr/>
                    <a:lstStyle/>
                    <a:p>
                      <a:r>
                        <a:rPr lang="en-US" dirty="0" smtClean="0"/>
                        <a:t>Admin services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$329,000</a:t>
                      </a:r>
                    </a:p>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r>
                        <a:rPr lang="en-US" dirty="0" smtClean="0"/>
                        <a:t>$329,000</a:t>
                      </a:r>
                      <a:endParaRPr lang="en-US" dirty="0"/>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smtClean="0"/>
                        <a:t>$6,715,000</a:t>
                      </a:r>
                      <a:endParaRPr lang="en-US" dirty="0"/>
                    </a:p>
                  </a:txBody>
                  <a:tcPr/>
                </a:tc>
              </a:tr>
            </a:tbl>
          </a:graphicData>
        </a:graphic>
      </p:graphicFrame>
      <p:sp>
        <p:nvSpPr>
          <p:cNvPr id="94338" name="TextBox 3"/>
          <p:cNvSpPr txBox="1">
            <a:spLocks noChangeArrowheads="1"/>
          </p:cNvSpPr>
          <p:nvPr/>
        </p:nvSpPr>
        <p:spPr bwMode="auto">
          <a:xfrm>
            <a:off x="914400" y="990600"/>
            <a:ext cx="5635625" cy="366713"/>
          </a:xfrm>
          <a:prstGeom prst="rect">
            <a:avLst/>
          </a:prstGeom>
          <a:noFill/>
          <a:ln w="9525">
            <a:noFill/>
            <a:miter lim="800000"/>
            <a:headEnd/>
            <a:tailEnd/>
          </a:ln>
        </p:spPr>
        <p:txBody>
          <a:bodyPr wrap="none">
            <a:prstTxWarp prst="textNoShape">
              <a:avLst/>
            </a:prstTxWarp>
            <a:spAutoFit/>
          </a:bodyPr>
          <a:lstStyle/>
          <a:p>
            <a:r>
              <a:rPr lang="en-US" sz="1800"/>
              <a:t>Preliminary budget numbers for FY 2010 – very rough</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2"/>
          <p:cNvSpPr>
            <a:spLocks noGrp="1"/>
          </p:cNvSpPr>
          <p:nvPr>
            <p:ph type="title"/>
          </p:nvPr>
        </p:nvSpPr>
        <p:spPr>
          <a:xfrm>
            <a:off x="228600" y="1066800"/>
            <a:ext cx="2590800" cy="685800"/>
          </a:xfrm>
        </p:spPr>
        <p:txBody>
          <a:bodyPr/>
          <a:lstStyle/>
          <a:p>
            <a:r>
              <a:rPr lang="en-US" smtClean="0"/>
              <a:t>Training</a:t>
            </a:r>
          </a:p>
        </p:txBody>
      </p:sp>
      <p:sp>
        <p:nvSpPr>
          <p:cNvPr id="96258" name="Content Placeholder 3"/>
          <p:cNvSpPr>
            <a:spLocks noGrp="1"/>
          </p:cNvSpPr>
          <p:nvPr>
            <p:ph idx="1"/>
          </p:nvPr>
        </p:nvSpPr>
        <p:spPr>
          <a:xfrm>
            <a:off x="457200" y="1752600"/>
            <a:ext cx="8229600" cy="3962400"/>
          </a:xfrm>
        </p:spPr>
        <p:txBody>
          <a:bodyPr/>
          <a:lstStyle/>
          <a:p>
            <a:r>
              <a:rPr lang="en-US" sz="2800" smtClean="0"/>
              <a:t>Online training progressing.  Expect to hire full-time training officer by 2010.   Four draft modules are on line including Labeling, Certification, Compliance, and Investigations.</a:t>
            </a:r>
          </a:p>
          <a:p>
            <a:r>
              <a:rPr lang="en-US" sz="2800" smtClean="0"/>
              <a:t>New expanded training initiative for 2010.</a:t>
            </a:r>
          </a:p>
          <a:p>
            <a:pPr lvl="1"/>
            <a:r>
              <a:rPr lang="en-US" smtClean="0"/>
              <a:t>3-5 U.S. training events</a:t>
            </a:r>
          </a:p>
          <a:p>
            <a:pPr lvl="1"/>
            <a:r>
              <a:rPr lang="en-US" smtClean="0"/>
              <a:t>3-4 foreign events</a:t>
            </a:r>
          </a:p>
          <a:p>
            <a:r>
              <a:rPr lang="en-US" sz="2800" smtClean="0"/>
              <a:t>Training will be available to organic producers, handlers and other interested parties.ace permits.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C:\Documents and Settings\mbradley\Local Settings\Temporary Internet Files\Content.IE5\LKQ72LXK\MCMP00226_0000[1].wmf"/>
          <p:cNvPicPr>
            <a:picLocks noChangeAspect="1" noChangeArrowheads="1"/>
          </p:cNvPicPr>
          <p:nvPr/>
        </p:nvPicPr>
        <p:blipFill>
          <a:blip r:embed="rId3" cstate="print">
            <a:duotone>
              <a:schemeClr val="bg2">
                <a:shade val="45000"/>
                <a:satMod val="135000"/>
              </a:schemeClr>
              <a:prstClr val="white"/>
            </a:duotone>
            <a:lum bright="4000" contrast="-20000"/>
          </a:blip>
          <a:srcRect/>
          <a:stretch>
            <a:fillRect/>
          </a:stretch>
        </p:blipFill>
        <p:spPr bwMode="auto">
          <a:xfrm>
            <a:off x="762000" y="990600"/>
            <a:ext cx="7637981" cy="5052586"/>
          </a:xfrm>
          <a:prstGeom prst="rect">
            <a:avLst/>
          </a:prstGeom>
          <a:noFill/>
        </p:spPr>
      </p:pic>
      <p:sp>
        <p:nvSpPr>
          <p:cNvPr id="46" name="Oval 10"/>
          <p:cNvSpPr>
            <a:spLocks noChangeArrowheads="1"/>
          </p:cNvSpPr>
          <p:nvPr/>
        </p:nvSpPr>
        <p:spPr bwMode="auto">
          <a:xfrm>
            <a:off x="992188" y="32273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78" name="Oval 10"/>
          <p:cNvSpPr>
            <a:spLocks noChangeArrowheads="1"/>
          </p:cNvSpPr>
          <p:nvPr/>
        </p:nvSpPr>
        <p:spPr bwMode="auto">
          <a:xfrm>
            <a:off x="1208088" y="20716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79" name="Oval 10"/>
          <p:cNvSpPr>
            <a:spLocks noChangeArrowheads="1"/>
          </p:cNvSpPr>
          <p:nvPr/>
        </p:nvSpPr>
        <p:spPr bwMode="auto">
          <a:xfrm>
            <a:off x="6567488" y="29352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0" name="Oval 10"/>
          <p:cNvSpPr>
            <a:spLocks noChangeArrowheads="1"/>
          </p:cNvSpPr>
          <p:nvPr/>
        </p:nvSpPr>
        <p:spPr bwMode="auto">
          <a:xfrm>
            <a:off x="6389688" y="29352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1" name="Oval 10"/>
          <p:cNvSpPr>
            <a:spLocks noChangeArrowheads="1"/>
          </p:cNvSpPr>
          <p:nvPr/>
        </p:nvSpPr>
        <p:spPr bwMode="auto">
          <a:xfrm>
            <a:off x="6046788" y="31638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2" name="Oval 10"/>
          <p:cNvSpPr>
            <a:spLocks noChangeArrowheads="1"/>
          </p:cNvSpPr>
          <p:nvPr/>
        </p:nvSpPr>
        <p:spPr bwMode="auto">
          <a:xfrm>
            <a:off x="7977188" y="16652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3" name="Oval 10"/>
          <p:cNvSpPr>
            <a:spLocks noChangeArrowheads="1"/>
          </p:cNvSpPr>
          <p:nvPr/>
        </p:nvSpPr>
        <p:spPr bwMode="auto">
          <a:xfrm>
            <a:off x="7443788" y="21478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4" name="Oval 10"/>
          <p:cNvSpPr>
            <a:spLocks noChangeArrowheads="1"/>
          </p:cNvSpPr>
          <p:nvPr/>
        </p:nvSpPr>
        <p:spPr bwMode="auto">
          <a:xfrm>
            <a:off x="1208088" y="37480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5" name="Oval 10"/>
          <p:cNvSpPr>
            <a:spLocks noChangeArrowheads="1"/>
          </p:cNvSpPr>
          <p:nvPr/>
        </p:nvSpPr>
        <p:spPr bwMode="auto">
          <a:xfrm>
            <a:off x="7583488" y="29987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6" name="Oval 10"/>
          <p:cNvSpPr>
            <a:spLocks noChangeArrowheads="1"/>
          </p:cNvSpPr>
          <p:nvPr/>
        </p:nvSpPr>
        <p:spPr bwMode="auto">
          <a:xfrm>
            <a:off x="5805488" y="45989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7" name="Oval 10"/>
          <p:cNvSpPr>
            <a:spLocks noChangeArrowheads="1"/>
          </p:cNvSpPr>
          <p:nvPr/>
        </p:nvSpPr>
        <p:spPr bwMode="auto">
          <a:xfrm>
            <a:off x="1754188" y="32908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8" name="Oval 10"/>
          <p:cNvSpPr>
            <a:spLocks noChangeArrowheads="1"/>
          </p:cNvSpPr>
          <p:nvPr/>
        </p:nvSpPr>
        <p:spPr bwMode="auto">
          <a:xfrm>
            <a:off x="6097588" y="25161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89" name="Oval 10"/>
          <p:cNvSpPr>
            <a:spLocks noChangeArrowheads="1"/>
          </p:cNvSpPr>
          <p:nvPr/>
        </p:nvSpPr>
        <p:spPr bwMode="auto">
          <a:xfrm>
            <a:off x="7431088" y="26177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0" name="Oval 10"/>
          <p:cNvSpPr>
            <a:spLocks noChangeArrowheads="1"/>
          </p:cNvSpPr>
          <p:nvPr/>
        </p:nvSpPr>
        <p:spPr bwMode="auto">
          <a:xfrm>
            <a:off x="1208088" y="40401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1" name="Oval 10"/>
          <p:cNvSpPr>
            <a:spLocks noChangeArrowheads="1"/>
          </p:cNvSpPr>
          <p:nvPr/>
        </p:nvSpPr>
        <p:spPr bwMode="auto">
          <a:xfrm>
            <a:off x="979488" y="35575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2" name="Oval 10"/>
          <p:cNvSpPr>
            <a:spLocks noChangeArrowheads="1"/>
          </p:cNvSpPr>
          <p:nvPr/>
        </p:nvSpPr>
        <p:spPr bwMode="auto">
          <a:xfrm>
            <a:off x="5854700" y="2859088"/>
            <a:ext cx="100013"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3" name="Oval 10"/>
          <p:cNvSpPr>
            <a:spLocks noChangeArrowheads="1"/>
          </p:cNvSpPr>
          <p:nvPr/>
        </p:nvSpPr>
        <p:spPr bwMode="auto">
          <a:xfrm>
            <a:off x="4522788" y="30368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4" name="Oval 10"/>
          <p:cNvSpPr>
            <a:spLocks noChangeArrowheads="1"/>
          </p:cNvSpPr>
          <p:nvPr/>
        </p:nvSpPr>
        <p:spPr bwMode="auto">
          <a:xfrm>
            <a:off x="1665288" y="44465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5" name="Oval 10"/>
          <p:cNvSpPr>
            <a:spLocks noChangeArrowheads="1"/>
          </p:cNvSpPr>
          <p:nvPr/>
        </p:nvSpPr>
        <p:spPr bwMode="auto">
          <a:xfrm>
            <a:off x="7685088" y="26685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6" name="Oval 10"/>
          <p:cNvSpPr>
            <a:spLocks noChangeArrowheads="1"/>
          </p:cNvSpPr>
          <p:nvPr/>
        </p:nvSpPr>
        <p:spPr bwMode="auto">
          <a:xfrm>
            <a:off x="2122488" y="24272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7" name="Oval 10"/>
          <p:cNvSpPr>
            <a:spLocks noChangeArrowheads="1"/>
          </p:cNvSpPr>
          <p:nvPr/>
        </p:nvSpPr>
        <p:spPr bwMode="auto">
          <a:xfrm>
            <a:off x="3163888" y="41417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8" name="Oval 10"/>
          <p:cNvSpPr>
            <a:spLocks noChangeArrowheads="1"/>
          </p:cNvSpPr>
          <p:nvPr/>
        </p:nvSpPr>
        <p:spPr bwMode="auto">
          <a:xfrm>
            <a:off x="7240588" y="49418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99" name="Oval 10"/>
          <p:cNvSpPr>
            <a:spLocks noChangeArrowheads="1"/>
          </p:cNvSpPr>
          <p:nvPr/>
        </p:nvSpPr>
        <p:spPr bwMode="auto">
          <a:xfrm>
            <a:off x="5538788" y="24907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0" name="Oval 10"/>
          <p:cNvSpPr>
            <a:spLocks noChangeArrowheads="1"/>
          </p:cNvSpPr>
          <p:nvPr/>
        </p:nvSpPr>
        <p:spPr bwMode="auto">
          <a:xfrm>
            <a:off x="5424488" y="25034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1" name="Oval 10"/>
          <p:cNvSpPr>
            <a:spLocks noChangeArrowheads="1"/>
          </p:cNvSpPr>
          <p:nvPr/>
        </p:nvSpPr>
        <p:spPr bwMode="auto">
          <a:xfrm>
            <a:off x="1131888" y="29479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2" name="Oval 10"/>
          <p:cNvSpPr>
            <a:spLocks noChangeArrowheads="1"/>
          </p:cNvSpPr>
          <p:nvPr/>
        </p:nvSpPr>
        <p:spPr bwMode="auto">
          <a:xfrm>
            <a:off x="1512888" y="41671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3" name="Oval 10"/>
          <p:cNvSpPr>
            <a:spLocks noChangeArrowheads="1"/>
          </p:cNvSpPr>
          <p:nvPr/>
        </p:nvSpPr>
        <p:spPr bwMode="auto">
          <a:xfrm>
            <a:off x="1193800" y="3582988"/>
            <a:ext cx="100013"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4" name="Oval 10"/>
          <p:cNvSpPr>
            <a:spLocks noChangeArrowheads="1"/>
          </p:cNvSpPr>
          <p:nvPr/>
        </p:nvSpPr>
        <p:spPr bwMode="auto">
          <a:xfrm>
            <a:off x="6465888" y="34432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5" name="Oval 10"/>
          <p:cNvSpPr>
            <a:spLocks noChangeArrowheads="1"/>
          </p:cNvSpPr>
          <p:nvPr/>
        </p:nvSpPr>
        <p:spPr bwMode="auto">
          <a:xfrm>
            <a:off x="7735888" y="19446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6" name="Oval 10"/>
          <p:cNvSpPr>
            <a:spLocks noChangeArrowheads="1"/>
          </p:cNvSpPr>
          <p:nvPr/>
        </p:nvSpPr>
        <p:spPr bwMode="auto">
          <a:xfrm>
            <a:off x="3608388" y="34813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7" name="Oval 10"/>
          <p:cNvSpPr>
            <a:spLocks noChangeArrowheads="1"/>
          </p:cNvSpPr>
          <p:nvPr/>
        </p:nvSpPr>
        <p:spPr bwMode="auto">
          <a:xfrm>
            <a:off x="7177088" y="41163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8" name="Oval 10"/>
          <p:cNvSpPr>
            <a:spLocks noChangeArrowheads="1"/>
          </p:cNvSpPr>
          <p:nvPr/>
        </p:nvSpPr>
        <p:spPr bwMode="auto">
          <a:xfrm>
            <a:off x="5335588" y="48783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09" name="Oval 10"/>
          <p:cNvSpPr>
            <a:spLocks noChangeArrowheads="1"/>
          </p:cNvSpPr>
          <p:nvPr/>
        </p:nvSpPr>
        <p:spPr bwMode="auto">
          <a:xfrm>
            <a:off x="1195388" y="22875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0" name="Oval 10"/>
          <p:cNvSpPr>
            <a:spLocks noChangeArrowheads="1"/>
          </p:cNvSpPr>
          <p:nvPr/>
        </p:nvSpPr>
        <p:spPr bwMode="auto">
          <a:xfrm>
            <a:off x="1246188" y="15636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1" name="Oval 10"/>
          <p:cNvSpPr>
            <a:spLocks noChangeArrowheads="1"/>
          </p:cNvSpPr>
          <p:nvPr/>
        </p:nvSpPr>
        <p:spPr bwMode="auto">
          <a:xfrm>
            <a:off x="4865688" y="23891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2" name="Oval 10"/>
          <p:cNvSpPr>
            <a:spLocks noChangeArrowheads="1"/>
          </p:cNvSpPr>
          <p:nvPr/>
        </p:nvSpPr>
        <p:spPr bwMode="auto">
          <a:xfrm>
            <a:off x="5094288" y="28971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3" name="Oval 10"/>
          <p:cNvSpPr>
            <a:spLocks noChangeArrowheads="1"/>
          </p:cNvSpPr>
          <p:nvPr/>
        </p:nvSpPr>
        <p:spPr bwMode="auto">
          <a:xfrm>
            <a:off x="4408488" y="30241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4" name="Oval 10"/>
          <p:cNvSpPr>
            <a:spLocks noChangeArrowheads="1"/>
          </p:cNvSpPr>
          <p:nvPr/>
        </p:nvSpPr>
        <p:spPr bwMode="auto">
          <a:xfrm>
            <a:off x="4167188" y="19954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5" name="Oval 10"/>
          <p:cNvSpPr>
            <a:spLocks noChangeArrowheads="1"/>
          </p:cNvSpPr>
          <p:nvPr/>
        </p:nvSpPr>
        <p:spPr bwMode="auto">
          <a:xfrm>
            <a:off x="2795588" y="20716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6" name="Oval 10"/>
          <p:cNvSpPr>
            <a:spLocks noChangeArrowheads="1"/>
          </p:cNvSpPr>
          <p:nvPr/>
        </p:nvSpPr>
        <p:spPr bwMode="auto">
          <a:xfrm>
            <a:off x="4535488" y="40401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7" name="Oval 10"/>
          <p:cNvSpPr>
            <a:spLocks noChangeArrowheads="1"/>
          </p:cNvSpPr>
          <p:nvPr/>
        </p:nvSpPr>
        <p:spPr bwMode="auto">
          <a:xfrm>
            <a:off x="2605088" y="32273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8" name="Oval 10"/>
          <p:cNvSpPr>
            <a:spLocks noChangeArrowheads="1"/>
          </p:cNvSpPr>
          <p:nvPr/>
        </p:nvSpPr>
        <p:spPr bwMode="auto">
          <a:xfrm>
            <a:off x="7227888" y="47640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19" name="Oval 10"/>
          <p:cNvSpPr>
            <a:spLocks noChangeArrowheads="1"/>
          </p:cNvSpPr>
          <p:nvPr/>
        </p:nvSpPr>
        <p:spPr bwMode="auto">
          <a:xfrm>
            <a:off x="4306888" y="49926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0" name="Oval 10"/>
          <p:cNvSpPr>
            <a:spLocks noChangeArrowheads="1"/>
          </p:cNvSpPr>
          <p:nvPr/>
        </p:nvSpPr>
        <p:spPr bwMode="auto">
          <a:xfrm>
            <a:off x="1155700" y="3900488"/>
            <a:ext cx="100013"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1" name="Oval 10"/>
          <p:cNvSpPr>
            <a:spLocks noChangeArrowheads="1"/>
          </p:cNvSpPr>
          <p:nvPr/>
        </p:nvSpPr>
        <p:spPr bwMode="auto">
          <a:xfrm>
            <a:off x="1308100" y="3951288"/>
            <a:ext cx="100013"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2" name="Oval 10"/>
          <p:cNvSpPr>
            <a:spLocks noChangeArrowheads="1"/>
          </p:cNvSpPr>
          <p:nvPr/>
        </p:nvSpPr>
        <p:spPr bwMode="auto">
          <a:xfrm>
            <a:off x="1371600" y="4090988"/>
            <a:ext cx="100013"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3" name="Oval 10"/>
          <p:cNvSpPr>
            <a:spLocks noChangeArrowheads="1"/>
          </p:cNvSpPr>
          <p:nvPr/>
        </p:nvSpPr>
        <p:spPr bwMode="auto">
          <a:xfrm>
            <a:off x="1041400" y="3722688"/>
            <a:ext cx="100013"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4" name="Oval 10"/>
          <p:cNvSpPr>
            <a:spLocks noChangeArrowheads="1"/>
          </p:cNvSpPr>
          <p:nvPr/>
        </p:nvSpPr>
        <p:spPr bwMode="auto">
          <a:xfrm>
            <a:off x="1016000" y="3252788"/>
            <a:ext cx="100013"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5" name="Oval 10"/>
          <p:cNvSpPr>
            <a:spLocks noChangeArrowheads="1"/>
          </p:cNvSpPr>
          <p:nvPr/>
        </p:nvSpPr>
        <p:spPr bwMode="auto">
          <a:xfrm>
            <a:off x="6796088" y="43322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6" name="Oval 10"/>
          <p:cNvSpPr>
            <a:spLocks noChangeArrowheads="1"/>
          </p:cNvSpPr>
          <p:nvPr/>
        </p:nvSpPr>
        <p:spPr bwMode="auto">
          <a:xfrm>
            <a:off x="4878388" y="27701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7" name="Oval 10"/>
          <p:cNvSpPr>
            <a:spLocks noChangeArrowheads="1"/>
          </p:cNvSpPr>
          <p:nvPr/>
        </p:nvSpPr>
        <p:spPr bwMode="auto">
          <a:xfrm>
            <a:off x="5284788" y="28082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8" name="Oval 10"/>
          <p:cNvSpPr>
            <a:spLocks noChangeArrowheads="1"/>
          </p:cNvSpPr>
          <p:nvPr/>
        </p:nvSpPr>
        <p:spPr bwMode="auto">
          <a:xfrm>
            <a:off x="7951788" y="21605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29" name="Oval 10"/>
          <p:cNvSpPr>
            <a:spLocks noChangeArrowheads="1"/>
          </p:cNvSpPr>
          <p:nvPr/>
        </p:nvSpPr>
        <p:spPr bwMode="auto">
          <a:xfrm>
            <a:off x="7596188" y="23002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30" name="Oval 10"/>
          <p:cNvSpPr>
            <a:spLocks noChangeArrowheads="1"/>
          </p:cNvSpPr>
          <p:nvPr/>
        </p:nvSpPr>
        <p:spPr bwMode="auto">
          <a:xfrm>
            <a:off x="7392988" y="34940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31" name="Oval 10"/>
          <p:cNvSpPr>
            <a:spLocks noChangeArrowheads="1"/>
          </p:cNvSpPr>
          <p:nvPr/>
        </p:nvSpPr>
        <p:spPr bwMode="auto">
          <a:xfrm>
            <a:off x="1017588" y="22240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33" name="Oval 10"/>
          <p:cNvSpPr>
            <a:spLocks noChangeArrowheads="1"/>
          </p:cNvSpPr>
          <p:nvPr/>
        </p:nvSpPr>
        <p:spPr bwMode="auto">
          <a:xfrm>
            <a:off x="8104188" y="2224088"/>
            <a:ext cx="100012" cy="100012"/>
          </a:xfrm>
          <a:prstGeom prst="ellipse">
            <a:avLst/>
          </a:prstGeom>
          <a:solidFill>
            <a:srgbClr val="FF0000"/>
          </a:solidFill>
          <a:ln w="9525" algn="ctr">
            <a:solidFill>
              <a:srgbClr val="FF0000"/>
            </a:solidFill>
            <a:round/>
            <a:headEnd/>
            <a:tailEnd/>
          </a:ln>
        </p:spPr>
        <p:txBody>
          <a:bodyPr wrap="none" anchor="ctr"/>
          <a:lstStyle/>
          <a:p>
            <a:pPr algn="ctr">
              <a:defRPr/>
            </a:pPr>
            <a:endParaRPr lang="en-US" sz="1800">
              <a:solidFill>
                <a:prstClr val="black"/>
              </a:solidFill>
              <a:latin typeface="Arial" charset="0"/>
              <a:ea typeface="+mn-ea"/>
              <a:cs typeface="+mn-cs"/>
            </a:endParaRPr>
          </a:p>
        </p:txBody>
      </p:sp>
      <p:sp>
        <p:nvSpPr>
          <p:cNvPr id="134" name="Oval 133"/>
          <p:cNvSpPr/>
          <p:nvPr/>
        </p:nvSpPr>
        <p:spPr>
          <a:xfrm>
            <a:off x="4610100" y="1960563"/>
            <a:ext cx="1262063" cy="12271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135" name="Oval 134"/>
          <p:cNvSpPr/>
          <p:nvPr/>
        </p:nvSpPr>
        <p:spPr>
          <a:xfrm>
            <a:off x="7162800" y="1600200"/>
            <a:ext cx="1262063" cy="12271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136" name="Oval 135"/>
          <p:cNvSpPr/>
          <p:nvPr/>
        </p:nvSpPr>
        <p:spPr>
          <a:xfrm>
            <a:off x="495300" y="3027363"/>
            <a:ext cx="1262063" cy="12271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137" name="Oval 136"/>
          <p:cNvSpPr/>
          <p:nvPr/>
        </p:nvSpPr>
        <p:spPr>
          <a:xfrm>
            <a:off x="6337300" y="3954463"/>
            <a:ext cx="1262063" cy="12271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98366" name="Title 2"/>
          <p:cNvSpPr>
            <a:spLocks noGrp="1"/>
          </p:cNvSpPr>
          <p:nvPr>
            <p:ph type="title"/>
          </p:nvPr>
        </p:nvSpPr>
        <p:spPr>
          <a:xfrm>
            <a:off x="1962150" y="914400"/>
            <a:ext cx="4267200" cy="685800"/>
          </a:xfrm>
        </p:spPr>
        <p:txBody>
          <a:bodyPr/>
          <a:lstStyle/>
          <a:p>
            <a:r>
              <a:rPr lang="en-US" smtClean="0"/>
              <a:t>US Training</a:t>
            </a:r>
          </a:p>
        </p:txBody>
      </p:sp>
      <p:sp>
        <p:nvSpPr>
          <p:cNvPr id="66" name="Oval 65"/>
          <p:cNvSpPr/>
          <p:nvPr/>
        </p:nvSpPr>
        <p:spPr>
          <a:xfrm>
            <a:off x="990600" y="1447800"/>
            <a:ext cx="1262063" cy="12271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3" name="Picture 6" descr="worldout"/>
          <p:cNvPicPr>
            <a:picLocks noChangeAspect="1" noChangeArrowheads="1"/>
          </p:cNvPicPr>
          <p:nvPr/>
        </p:nvPicPr>
        <p:blipFill>
          <a:blip r:embed="rId3"/>
          <a:srcRect/>
          <a:stretch>
            <a:fillRect/>
          </a:stretch>
        </p:blipFill>
        <p:spPr bwMode="auto">
          <a:xfrm>
            <a:off x="304800" y="1066800"/>
            <a:ext cx="8458200" cy="4911725"/>
          </a:xfrm>
          <a:prstGeom prst="rect">
            <a:avLst/>
          </a:prstGeom>
          <a:noFill/>
          <a:ln w="9525">
            <a:noFill/>
            <a:miter lim="800000"/>
            <a:headEnd/>
            <a:tailEnd/>
          </a:ln>
        </p:spPr>
      </p:pic>
      <p:sp>
        <p:nvSpPr>
          <p:cNvPr id="100354" name="Oval 10"/>
          <p:cNvSpPr>
            <a:spLocks noChangeArrowheads="1"/>
          </p:cNvSpPr>
          <p:nvPr/>
        </p:nvSpPr>
        <p:spPr bwMode="auto">
          <a:xfrm>
            <a:off x="4411663" y="3116263"/>
            <a:ext cx="46037"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55" name="Oval 10"/>
          <p:cNvSpPr>
            <a:spLocks noChangeArrowheads="1"/>
          </p:cNvSpPr>
          <p:nvPr/>
        </p:nvSpPr>
        <p:spPr bwMode="auto">
          <a:xfrm>
            <a:off x="5197475" y="3360738"/>
            <a:ext cx="44450"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56" name="Oval 10"/>
          <p:cNvSpPr>
            <a:spLocks noChangeArrowheads="1"/>
          </p:cNvSpPr>
          <p:nvPr/>
        </p:nvSpPr>
        <p:spPr bwMode="auto">
          <a:xfrm>
            <a:off x="4343400" y="30480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57" name="Oval 10"/>
          <p:cNvSpPr>
            <a:spLocks noChangeArrowheads="1"/>
          </p:cNvSpPr>
          <p:nvPr/>
        </p:nvSpPr>
        <p:spPr bwMode="auto">
          <a:xfrm>
            <a:off x="4419600" y="30480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58" name="Oval 10"/>
          <p:cNvSpPr>
            <a:spLocks noChangeArrowheads="1"/>
          </p:cNvSpPr>
          <p:nvPr/>
        </p:nvSpPr>
        <p:spPr bwMode="auto">
          <a:xfrm>
            <a:off x="4359275" y="2987675"/>
            <a:ext cx="44450"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59" name="Oval 10"/>
          <p:cNvSpPr>
            <a:spLocks noChangeArrowheads="1"/>
          </p:cNvSpPr>
          <p:nvPr/>
        </p:nvSpPr>
        <p:spPr bwMode="auto">
          <a:xfrm>
            <a:off x="4441825" y="29718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0" name="Oval 10"/>
          <p:cNvSpPr>
            <a:spLocks noChangeArrowheads="1"/>
          </p:cNvSpPr>
          <p:nvPr/>
        </p:nvSpPr>
        <p:spPr bwMode="auto">
          <a:xfrm>
            <a:off x="2835275" y="5241925"/>
            <a:ext cx="44450"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1" name="Oval 10"/>
          <p:cNvSpPr>
            <a:spLocks noChangeArrowheads="1"/>
          </p:cNvSpPr>
          <p:nvPr/>
        </p:nvSpPr>
        <p:spPr bwMode="auto">
          <a:xfrm>
            <a:off x="2743200" y="5273675"/>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2" name="Oval 10"/>
          <p:cNvSpPr>
            <a:spLocks noChangeArrowheads="1"/>
          </p:cNvSpPr>
          <p:nvPr/>
        </p:nvSpPr>
        <p:spPr bwMode="auto">
          <a:xfrm>
            <a:off x="2773363" y="5227638"/>
            <a:ext cx="46037"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3" name="Oval 10"/>
          <p:cNvSpPr>
            <a:spLocks noChangeArrowheads="1"/>
          </p:cNvSpPr>
          <p:nvPr/>
        </p:nvSpPr>
        <p:spPr bwMode="auto">
          <a:xfrm>
            <a:off x="3206750" y="4849813"/>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4" name="Oval 10"/>
          <p:cNvSpPr>
            <a:spLocks noChangeArrowheads="1"/>
          </p:cNvSpPr>
          <p:nvPr/>
        </p:nvSpPr>
        <p:spPr bwMode="auto">
          <a:xfrm>
            <a:off x="2797175" y="5311775"/>
            <a:ext cx="44450"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5" name="Oval 10"/>
          <p:cNvSpPr>
            <a:spLocks noChangeArrowheads="1"/>
          </p:cNvSpPr>
          <p:nvPr/>
        </p:nvSpPr>
        <p:spPr bwMode="auto">
          <a:xfrm>
            <a:off x="7383463" y="5241925"/>
            <a:ext cx="46037"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6" name="Oval 10"/>
          <p:cNvSpPr>
            <a:spLocks noChangeArrowheads="1"/>
          </p:cNvSpPr>
          <p:nvPr/>
        </p:nvSpPr>
        <p:spPr bwMode="auto">
          <a:xfrm>
            <a:off x="7673975" y="5013325"/>
            <a:ext cx="44450"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7" name="Oval 10"/>
          <p:cNvSpPr>
            <a:spLocks noChangeArrowheads="1"/>
          </p:cNvSpPr>
          <p:nvPr/>
        </p:nvSpPr>
        <p:spPr bwMode="auto">
          <a:xfrm>
            <a:off x="7642225" y="51054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8" name="Oval 10"/>
          <p:cNvSpPr>
            <a:spLocks noChangeArrowheads="1"/>
          </p:cNvSpPr>
          <p:nvPr/>
        </p:nvSpPr>
        <p:spPr bwMode="auto">
          <a:xfrm>
            <a:off x="7589838" y="5029200"/>
            <a:ext cx="46037"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69" name="Oval 10"/>
          <p:cNvSpPr>
            <a:spLocks noChangeArrowheads="1"/>
          </p:cNvSpPr>
          <p:nvPr/>
        </p:nvSpPr>
        <p:spPr bwMode="auto">
          <a:xfrm>
            <a:off x="4060825" y="3344863"/>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0" name="Oval 10"/>
          <p:cNvSpPr>
            <a:spLocks noChangeArrowheads="1"/>
          </p:cNvSpPr>
          <p:nvPr/>
        </p:nvSpPr>
        <p:spPr bwMode="auto">
          <a:xfrm>
            <a:off x="4122738" y="3336925"/>
            <a:ext cx="46037"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1" name="Oval 10"/>
          <p:cNvSpPr>
            <a:spLocks noChangeArrowheads="1"/>
          </p:cNvSpPr>
          <p:nvPr/>
        </p:nvSpPr>
        <p:spPr bwMode="auto">
          <a:xfrm>
            <a:off x="4067175" y="3427413"/>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2" name="Oval 10"/>
          <p:cNvSpPr>
            <a:spLocks noChangeArrowheads="1"/>
          </p:cNvSpPr>
          <p:nvPr/>
        </p:nvSpPr>
        <p:spPr bwMode="auto">
          <a:xfrm>
            <a:off x="2479675" y="47117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3" name="Oval 10"/>
          <p:cNvSpPr>
            <a:spLocks noChangeArrowheads="1"/>
          </p:cNvSpPr>
          <p:nvPr/>
        </p:nvSpPr>
        <p:spPr bwMode="auto">
          <a:xfrm>
            <a:off x="5916613" y="3732213"/>
            <a:ext cx="46037"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4" name="Oval 10"/>
          <p:cNvSpPr>
            <a:spLocks noChangeArrowheads="1"/>
          </p:cNvSpPr>
          <p:nvPr/>
        </p:nvSpPr>
        <p:spPr bwMode="auto">
          <a:xfrm>
            <a:off x="6034088" y="3838575"/>
            <a:ext cx="46037"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5" name="Oval 10"/>
          <p:cNvSpPr>
            <a:spLocks noChangeArrowheads="1"/>
          </p:cNvSpPr>
          <p:nvPr/>
        </p:nvSpPr>
        <p:spPr bwMode="auto">
          <a:xfrm>
            <a:off x="5861050" y="3803650"/>
            <a:ext cx="44450"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6" name="Oval 10"/>
          <p:cNvSpPr>
            <a:spLocks noChangeArrowheads="1"/>
          </p:cNvSpPr>
          <p:nvPr/>
        </p:nvSpPr>
        <p:spPr bwMode="auto">
          <a:xfrm>
            <a:off x="6000750" y="3771900"/>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7" name="Oval 10"/>
          <p:cNvSpPr>
            <a:spLocks noChangeArrowheads="1"/>
          </p:cNvSpPr>
          <p:nvPr/>
        </p:nvSpPr>
        <p:spPr bwMode="auto">
          <a:xfrm>
            <a:off x="5899150" y="3924300"/>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8" name="Oval 10"/>
          <p:cNvSpPr>
            <a:spLocks noChangeArrowheads="1"/>
          </p:cNvSpPr>
          <p:nvPr/>
        </p:nvSpPr>
        <p:spPr bwMode="auto">
          <a:xfrm>
            <a:off x="5946775" y="3856038"/>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79" name="Oval 10"/>
          <p:cNvSpPr>
            <a:spLocks noChangeArrowheads="1"/>
          </p:cNvSpPr>
          <p:nvPr/>
        </p:nvSpPr>
        <p:spPr bwMode="auto">
          <a:xfrm>
            <a:off x="5937250" y="4032250"/>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0" name="Oval 10"/>
          <p:cNvSpPr>
            <a:spLocks noChangeArrowheads="1"/>
          </p:cNvSpPr>
          <p:nvPr/>
        </p:nvSpPr>
        <p:spPr bwMode="auto">
          <a:xfrm>
            <a:off x="5962650" y="4125913"/>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1" name="Oval 10"/>
          <p:cNvSpPr>
            <a:spLocks noChangeArrowheads="1"/>
          </p:cNvSpPr>
          <p:nvPr/>
        </p:nvSpPr>
        <p:spPr bwMode="auto">
          <a:xfrm>
            <a:off x="6045200" y="3908425"/>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2" name="Oval 10"/>
          <p:cNvSpPr>
            <a:spLocks noChangeArrowheads="1"/>
          </p:cNvSpPr>
          <p:nvPr/>
        </p:nvSpPr>
        <p:spPr bwMode="auto">
          <a:xfrm>
            <a:off x="6094413" y="3817938"/>
            <a:ext cx="44450"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3" name="Oval 10"/>
          <p:cNvSpPr>
            <a:spLocks noChangeArrowheads="1"/>
          </p:cNvSpPr>
          <p:nvPr/>
        </p:nvSpPr>
        <p:spPr bwMode="auto">
          <a:xfrm>
            <a:off x="5991225" y="3957638"/>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4" name="Oval 10"/>
          <p:cNvSpPr>
            <a:spLocks noChangeArrowheads="1"/>
          </p:cNvSpPr>
          <p:nvPr/>
        </p:nvSpPr>
        <p:spPr bwMode="auto">
          <a:xfrm>
            <a:off x="8196263" y="5313363"/>
            <a:ext cx="46037"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5" name="Oval 10"/>
          <p:cNvSpPr>
            <a:spLocks noChangeArrowheads="1"/>
          </p:cNvSpPr>
          <p:nvPr/>
        </p:nvSpPr>
        <p:spPr bwMode="auto">
          <a:xfrm>
            <a:off x="8174038" y="5384800"/>
            <a:ext cx="46037"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6" name="Oval 10"/>
          <p:cNvSpPr>
            <a:spLocks noChangeArrowheads="1"/>
          </p:cNvSpPr>
          <p:nvPr/>
        </p:nvSpPr>
        <p:spPr bwMode="auto">
          <a:xfrm>
            <a:off x="4410075" y="2865438"/>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7" name="Oval 42"/>
          <p:cNvSpPr>
            <a:spLocks noChangeArrowheads="1"/>
          </p:cNvSpPr>
          <p:nvPr/>
        </p:nvSpPr>
        <p:spPr bwMode="auto">
          <a:xfrm>
            <a:off x="4279900" y="3024188"/>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8" name="Oval 10"/>
          <p:cNvSpPr>
            <a:spLocks noChangeArrowheads="1"/>
          </p:cNvSpPr>
          <p:nvPr/>
        </p:nvSpPr>
        <p:spPr bwMode="auto">
          <a:xfrm>
            <a:off x="2700338" y="4792663"/>
            <a:ext cx="44450"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89" name="Oval 10"/>
          <p:cNvSpPr>
            <a:spLocks noChangeArrowheads="1"/>
          </p:cNvSpPr>
          <p:nvPr/>
        </p:nvSpPr>
        <p:spPr bwMode="auto">
          <a:xfrm>
            <a:off x="2176463" y="3057525"/>
            <a:ext cx="46037"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0" name="Oval 10"/>
          <p:cNvSpPr>
            <a:spLocks noChangeArrowheads="1"/>
          </p:cNvSpPr>
          <p:nvPr/>
        </p:nvSpPr>
        <p:spPr bwMode="auto">
          <a:xfrm>
            <a:off x="1716088" y="3036888"/>
            <a:ext cx="44450"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1" name="Oval 10"/>
          <p:cNvSpPr>
            <a:spLocks noChangeArrowheads="1"/>
          </p:cNvSpPr>
          <p:nvPr/>
        </p:nvSpPr>
        <p:spPr bwMode="auto">
          <a:xfrm>
            <a:off x="1555750" y="2992438"/>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2" name="Oval 10"/>
          <p:cNvSpPr>
            <a:spLocks noChangeArrowheads="1"/>
          </p:cNvSpPr>
          <p:nvPr/>
        </p:nvSpPr>
        <p:spPr bwMode="auto">
          <a:xfrm>
            <a:off x="1809750" y="3846513"/>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3" name="Oval 10"/>
          <p:cNvSpPr>
            <a:spLocks noChangeArrowheads="1"/>
          </p:cNvSpPr>
          <p:nvPr/>
        </p:nvSpPr>
        <p:spPr bwMode="auto">
          <a:xfrm>
            <a:off x="2227263" y="4124325"/>
            <a:ext cx="46037"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4" name="Oval 10"/>
          <p:cNvSpPr>
            <a:spLocks noChangeArrowheads="1"/>
          </p:cNvSpPr>
          <p:nvPr/>
        </p:nvSpPr>
        <p:spPr bwMode="auto">
          <a:xfrm>
            <a:off x="4648200" y="3398838"/>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5" name="Oval 10"/>
          <p:cNvSpPr>
            <a:spLocks noChangeArrowheads="1"/>
          </p:cNvSpPr>
          <p:nvPr/>
        </p:nvSpPr>
        <p:spPr bwMode="auto">
          <a:xfrm>
            <a:off x="4686300" y="3451225"/>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6" name="Oval 10"/>
          <p:cNvSpPr>
            <a:spLocks noChangeArrowheads="1"/>
          </p:cNvSpPr>
          <p:nvPr/>
        </p:nvSpPr>
        <p:spPr bwMode="auto">
          <a:xfrm>
            <a:off x="2082800" y="4032250"/>
            <a:ext cx="44450"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7" name="Oval 10"/>
          <p:cNvSpPr>
            <a:spLocks noChangeArrowheads="1"/>
          </p:cNvSpPr>
          <p:nvPr/>
        </p:nvSpPr>
        <p:spPr bwMode="auto">
          <a:xfrm>
            <a:off x="4975225" y="3627438"/>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8" name="Oval 10"/>
          <p:cNvSpPr>
            <a:spLocks noChangeArrowheads="1"/>
          </p:cNvSpPr>
          <p:nvPr/>
        </p:nvSpPr>
        <p:spPr bwMode="auto">
          <a:xfrm>
            <a:off x="4419600" y="3254375"/>
            <a:ext cx="46038"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399" name="Oval 10"/>
          <p:cNvSpPr>
            <a:spLocks noChangeArrowheads="1"/>
          </p:cNvSpPr>
          <p:nvPr/>
        </p:nvSpPr>
        <p:spPr bwMode="auto">
          <a:xfrm>
            <a:off x="4441825" y="33147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0" name="Oval 10"/>
          <p:cNvSpPr>
            <a:spLocks noChangeArrowheads="1"/>
          </p:cNvSpPr>
          <p:nvPr/>
        </p:nvSpPr>
        <p:spPr bwMode="auto">
          <a:xfrm>
            <a:off x="4495800" y="3344863"/>
            <a:ext cx="46038"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1" name="Oval 10"/>
          <p:cNvSpPr>
            <a:spLocks noChangeArrowheads="1"/>
          </p:cNvSpPr>
          <p:nvPr/>
        </p:nvSpPr>
        <p:spPr bwMode="auto">
          <a:xfrm>
            <a:off x="4503738" y="3436938"/>
            <a:ext cx="46037"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2" name="Oval 10"/>
          <p:cNvSpPr>
            <a:spLocks noChangeArrowheads="1"/>
          </p:cNvSpPr>
          <p:nvPr/>
        </p:nvSpPr>
        <p:spPr bwMode="auto">
          <a:xfrm>
            <a:off x="4556125" y="33909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3" name="Oval 10"/>
          <p:cNvSpPr>
            <a:spLocks noChangeArrowheads="1"/>
          </p:cNvSpPr>
          <p:nvPr/>
        </p:nvSpPr>
        <p:spPr bwMode="auto">
          <a:xfrm>
            <a:off x="4487863" y="3284538"/>
            <a:ext cx="46037"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4" name="Oval 10"/>
          <p:cNvSpPr>
            <a:spLocks noChangeArrowheads="1"/>
          </p:cNvSpPr>
          <p:nvPr/>
        </p:nvSpPr>
        <p:spPr bwMode="auto">
          <a:xfrm>
            <a:off x="4303713" y="2979738"/>
            <a:ext cx="46037"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5" name="Oval 10"/>
          <p:cNvSpPr>
            <a:spLocks noChangeArrowheads="1"/>
          </p:cNvSpPr>
          <p:nvPr/>
        </p:nvSpPr>
        <p:spPr bwMode="auto">
          <a:xfrm>
            <a:off x="4432300" y="32004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6" name="Oval 10"/>
          <p:cNvSpPr>
            <a:spLocks noChangeArrowheads="1"/>
          </p:cNvSpPr>
          <p:nvPr/>
        </p:nvSpPr>
        <p:spPr bwMode="auto">
          <a:xfrm>
            <a:off x="4387850" y="3222625"/>
            <a:ext cx="44450"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7" name="Oval 10"/>
          <p:cNvSpPr>
            <a:spLocks noChangeArrowheads="1"/>
          </p:cNvSpPr>
          <p:nvPr/>
        </p:nvSpPr>
        <p:spPr bwMode="auto">
          <a:xfrm>
            <a:off x="4816475" y="3436938"/>
            <a:ext cx="44450"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8" name="Oval 63"/>
          <p:cNvSpPr>
            <a:spLocks noChangeArrowheads="1"/>
          </p:cNvSpPr>
          <p:nvPr/>
        </p:nvSpPr>
        <p:spPr bwMode="auto">
          <a:xfrm>
            <a:off x="4114800" y="28956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09" name="Oval 64"/>
          <p:cNvSpPr>
            <a:spLocks noChangeArrowheads="1"/>
          </p:cNvSpPr>
          <p:nvPr/>
        </p:nvSpPr>
        <p:spPr bwMode="auto">
          <a:xfrm>
            <a:off x="4106863" y="2987675"/>
            <a:ext cx="46037" cy="44450"/>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10" name="Oval 65"/>
          <p:cNvSpPr>
            <a:spLocks noChangeArrowheads="1"/>
          </p:cNvSpPr>
          <p:nvPr/>
        </p:nvSpPr>
        <p:spPr bwMode="auto">
          <a:xfrm>
            <a:off x="4076700" y="29337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11" name="Oval 66"/>
          <p:cNvSpPr>
            <a:spLocks noChangeArrowheads="1"/>
          </p:cNvSpPr>
          <p:nvPr/>
        </p:nvSpPr>
        <p:spPr bwMode="auto">
          <a:xfrm>
            <a:off x="4152900" y="2971800"/>
            <a:ext cx="46038"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12" name="Oval 67"/>
          <p:cNvSpPr>
            <a:spLocks noChangeArrowheads="1"/>
          </p:cNvSpPr>
          <p:nvPr/>
        </p:nvSpPr>
        <p:spPr bwMode="auto">
          <a:xfrm>
            <a:off x="4084638" y="2849563"/>
            <a:ext cx="46037"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13" name="Oval 68"/>
          <p:cNvSpPr>
            <a:spLocks noChangeArrowheads="1"/>
          </p:cNvSpPr>
          <p:nvPr/>
        </p:nvSpPr>
        <p:spPr bwMode="auto">
          <a:xfrm>
            <a:off x="4130675" y="3040063"/>
            <a:ext cx="44450" cy="46037"/>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14" name="Oval 69"/>
          <p:cNvSpPr>
            <a:spLocks noChangeArrowheads="1"/>
          </p:cNvSpPr>
          <p:nvPr/>
        </p:nvSpPr>
        <p:spPr bwMode="auto">
          <a:xfrm>
            <a:off x="4016375" y="2895600"/>
            <a:ext cx="44450"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100415" name="Oval 10"/>
          <p:cNvSpPr>
            <a:spLocks noChangeArrowheads="1"/>
          </p:cNvSpPr>
          <p:nvPr/>
        </p:nvSpPr>
        <p:spPr bwMode="auto">
          <a:xfrm>
            <a:off x="7396163" y="3352800"/>
            <a:ext cx="46037" cy="46038"/>
          </a:xfrm>
          <a:prstGeom prst="ellipse">
            <a:avLst/>
          </a:prstGeom>
          <a:solidFill>
            <a:srgbClr val="FF0000"/>
          </a:solidFill>
          <a:ln w="9525">
            <a:solidFill>
              <a:srgbClr val="FF0000"/>
            </a:solidFill>
            <a:round/>
            <a:headEnd/>
            <a:tailEnd/>
          </a:ln>
        </p:spPr>
        <p:txBody>
          <a:bodyPr wrap="none" anchor="ctr">
            <a:prstTxWarp prst="textNoShape">
              <a:avLst/>
            </a:prstTxWarp>
          </a:bodyPr>
          <a:lstStyle/>
          <a:p>
            <a:endParaRPr lang="en-US" sz="1800"/>
          </a:p>
        </p:txBody>
      </p:sp>
      <p:sp>
        <p:nvSpPr>
          <p:cNvPr id="72" name="Oval 71"/>
          <p:cNvSpPr/>
          <p:nvPr/>
        </p:nvSpPr>
        <p:spPr>
          <a:xfrm>
            <a:off x="3830638" y="2557463"/>
            <a:ext cx="1262062" cy="12271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73" name="Oval 72"/>
          <p:cNvSpPr/>
          <p:nvPr/>
        </p:nvSpPr>
        <p:spPr>
          <a:xfrm>
            <a:off x="5418138" y="3416300"/>
            <a:ext cx="1262062" cy="12271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76" name="Oval 75"/>
          <p:cNvSpPr/>
          <p:nvPr/>
        </p:nvSpPr>
        <p:spPr>
          <a:xfrm>
            <a:off x="6994525" y="4622800"/>
            <a:ext cx="1262063" cy="12255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
        <p:nvSpPr>
          <p:cNvPr id="77" name="Oval 76"/>
          <p:cNvSpPr/>
          <p:nvPr/>
        </p:nvSpPr>
        <p:spPr>
          <a:xfrm>
            <a:off x="2159000" y="4578350"/>
            <a:ext cx="1262063" cy="12271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2"/>
          <p:cNvSpPr>
            <a:spLocks noGrp="1"/>
          </p:cNvSpPr>
          <p:nvPr>
            <p:ph type="title"/>
          </p:nvPr>
        </p:nvSpPr>
        <p:spPr>
          <a:xfrm>
            <a:off x="228600" y="1066800"/>
            <a:ext cx="6400800" cy="685800"/>
          </a:xfrm>
        </p:spPr>
        <p:txBody>
          <a:bodyPr/>
          <a:lstStyle/>
          <a:p>
            <a:r>
              <a:rPr lang="en-US" smtClean="0"/>
              <a:t>Recognition Agreements</a:t>
            </a:r>
          </a:p>
        </p:txBody>
      </p:sp>
      <p:sp>
        <p:nvSpPr>
          <p:cNvPr id="102402" name="Content Placeholder 3"/>
          <p:cNvSpPr>
            <a:spLocks noGrp="1"/>
          </p:cNvSpPr>
          <p:nvPr>
            <p:ph idx="1"/>
          </p:nvPr>
        </p:nvSpPr>
        <p:spPr>
          <a:xfrm>
            <a:off x="457200" y="1981200"/>
            <a:ext cx="8229600" cy="3733800"/>
          </a:xfrm>
        </p:spPr>
        <p:txBody>
          <a:bodyPr/>
          <a:lstStyle/>
          <a:p>
            <a:r>
              <a:rPr lang="en-US" sz="2400" smtClean="0"/>
              <a:t>Canadian determination of equivalence makes 3 recognition agreements in Canada unnecessary.</a:t>
            </a:r>
          </a:p>
          <a:p>
            <a:r>
              <a:rPr lang="en-US" sz="2400" smtClean="0"/>
              <a:t>6 agreements remain with – </a:t>
            </a:r>
          </a:p>
          <a:p>
            <a:pPr lvl="1"/>
            <a:r>
              <a:rPr lang="en-US" sz="2400" smtClean="0"/>
              <a:t>Japan</a:t>
            </a:r>
          </a:p>
          <a:p>
            <a:pPr lvl="1"/>
            <a:r>
              <a:rPr lang="en-US" sz="2400" smtClean="0"/>
              <a:t>New Zealand</a:t>
            </a:r>
          </a:p>
          <a:p>
            <a:pPr lvl="1"/>
            <a:r>
              <a:rPr lang="en-US" sz="2400" smtClean="0"/>
              <a:t>United Kingdom</a:t>
            </a:r>
          </a:p>
          <a:p>
            <a:pPr lvl="1"/>
            <a:r>
              <a:rPr lang="en-US" sz="2400" smtClean="0"/>
              <a:t>India</a:t>
            </a:r>
          </a:p>
          <a:p>
            <a:pPr lvl="1"/>
            <a:r>
              <a:rPr lang="en-US" sz="2400" smtClean="0"/>
              <a:t>Denmark</a:t>
            </a:r>
          </a:p>
          <a:p>
            <a:pPr lvl="1"/>
            <a:r>
              <a:rPr lang="en-US" sz="2400" smtClean="0"/>
              <a:t>Israel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2"/>
          <p:cNvSpPr>
            <a:spLocks noGrp="1"/>
          </p:cNvSpPr>
          <p:nvPr>
            <p:ph type="title"/>
          </p:nvPr>
        </p:nvSpPr>
        <p:spPr>
          <a:xfrm>
            <a:off x="228600" y="1066800"/>
            <a:ext cx="3028950" cy="685800"/>
          </a:xfrm>
        </p:spPr>
        <p:txBody>
          <a:bodyPr/>
          <a:lstStyle/>
          <a:p>
            <a:pPr algn="l"/>
            <a:r>
              <a:rPr lang="en-US" smtClean="0"/>
              <a:t>Equivalence </a:t>
            </a:r>
          </a:p>
        </p:txBody>
      </p:sp>
      <p:sp>
        <p:nvSpPr>
          <p:cNvPr id="104450" name="Content Placeholder 3"/>
          <p:cNvSpPr>
            <a:spLocks noGrp="1"/>
          </p:cNvSpPr>
          <p:nvPr>
            <p:ph idx="1"/>
          </p:nvPr>
        </p:nvSpPr>
        <p:spPr>
          <a:xfrm>
            <a:off x="400050" y="3657600"/>
            <a:ext cx="8229600" cy="2419350"/>
          </a:xfrm>
        </p:spPr>
        <p:txBody>
          <a:bodyPr/>
          <a:lstStyle/>
          <a:p>
            <a:r>
              <a:rPr lang="en-US" sz="2800" smtClean="0"/>
              <a:t>Meeting with Canadian Food Inspection Agency to work through details of equivalence agreement in early December.</a:t>
            </a:r>
          </a:p>
          <a:p>
            <a:r>
              <a:rPr lang="en-US" sz="2800" smtClean="0"/>
              <a:t>Many other countries have expressed interest in recognition or equivalency.</a:t>
            </a:r>
          </a:p>
        </p:txBody>
      </p:sp>
      <p:pic>
        <p:nvPicPr>
          <p:cNvPr id="104451" name="Picture 3" descr="C:\Documents and Settings\mbradley\Local Settings\Temporary Internet Files\Content.IE5\4I2W0W1L\MCFL00027_0000[1].wmf"/>
          <p:cNvPicPr>
            <a:picLocks noChangeAspect="1" noChangeArrowheads="1"/>
          </p:cNvPicPr>
          <p:nvPr/>
        </p:nvPicPr>
        <p:blipFill>
          <a:blip r:embed="rId3"/>
          <a:srcRect/>
          <a:stretch>
            <a:fillRect/>
          </a:stretch>
        </p:blipFill>
        <p:spPr bwMode="auto">
          <a:xfrm>
            <a:off x="4635500" y="2038350"/>
            <a:ext cx="2582863" cy="1301750"/>
          </a:xfrm>
          <a:prstGeom prst="rect">
            <a:avLst/>
          </a:prstGeom>
          <a:noFill/>
          <a:ln w="9525">
            <a:noFill/>
            <a:miter lim="800000"/>
            <a:headEnd/>
            <a:tailEnd/>
          </a:ln>
        </p:spPr>
      </p:pic>
      <p:pic>
        <p:nvPicPr>
          <p:cNvPr id="104452" name="Picture 4" descr="C:\Documents and Settings\mbradley\Local Settings\Temporary Internet Files\Content.IE5\LKQ72LXK\MCFL00022_0000[1].wmf"/>
          <p:cNvPicPr>
            <a:picLocks noChangeAspect="1" noChangeArrowheads="1"/>
          </p:cNvPicPr>
          <p:nvPr/>
        </p:nvPicPr>
        <p:blipFill>
          <a:blip r:embed="rId4"/>
          <a:srcRect/>
          <a:stretch>
            <a:fillRect/>
          </a:stretch>
        </p:blipFill>
        <p:spPr bwMode="auto">
          <a:xfrm>
            <a:off x="2090738" y="2054225"/>
            <a:ext cx="2376487" cy="1260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2"/>
          <p:cNvSpPr>
            <a:spLocks noGrp="1"/>
          </p:cNvSpPr>
          <p:nvPr>
            <p:ph type="title"/>
          </p:nvPr>
        </p:nvSpPr>
        <p:spPr>
          <a:xfrm>
            <a:off x="228600" y="1066800"/>
            <a:ext cx="6400800" cy="685800"/>
          </a:xfrm>
        </p:spPr>
        <p:txBody>
          <a:bodyPr/>
          <a:lstStyle/>
          <a:p>
            <a:pPr algn="l"/>
            <a:r>
              <a:rPr lang="en-US" smtClean="0"/>
              <a:t>Accreditation</a:t>
            </a:r>
          </a:p>
        </p:txBody>
      </p:sp>
      <p:sp>
        <p:nvSpPr>
          <p:cNvPr id="106498" name="Content Placeholder 3"/>
          <p:cNvSpPr>
            <a:spLocks noGrp="1"/>
          </p:cNvSpPr>
          <p:nvPr>
            <p:ph idx="1"/>
          </p:nvPr>
        </p:nvSpPr>
        <p:spPr>
          <a:xfrm>
            <a:off x="457200" y="2209800"/>
            <a:ext cx="8229600" cy="3733800"/>
          </a:xfrm>
        </p:spPr>
        <p:txBody>
          <a:bodyPr/>
          <a:lstStyle/>
          <a:p>
            <a:r>
              <a:rPr lang="en-US" sz="2800" smtClean="0"/>
              <a:t>Currently at 100 certifying agents</a:t>
            </a:r>
          </a:p>
          <a:p>
            <a:r>
              <a:rPr lang="en-US" sz="2800" smtClean="0"/>
              <a:t>Newest agents:</a:t>
            </a:r>
          </a:p>
          <a:p>
            <a:pPr lvl="1"/>
            <a:r>
              <a:rPr lang="en-US" sz="2000" smtClean="0"/>
              <a:t>Oregon Department of Agriculture</a:t>
            </a:r>
          </a:p>
          <a:p>
            <a:pPr lvl="1"/>
            <a:r>
              <a:rPr lang="en-US" sz="2000" smtClean="0"/>
              <a:t>OIA North America</a:t>
            </a:r>
          </a:p>
          <a:p>
            <a:pPr lvl="1"/>
            <a:r>
              <a:rPr lang="en-US" sz="2000" smtClean="0"/>
              <a:t>BioHellas – Greece</a:t>
            </a:r>
          </a:p>
          <a:p>
            <a:pPr lvl="1"/>
            <a:r>
              <a:rPr lang="en-US" sz="2000" smtClean="0"/>
              <a:t>AUS-QUAL -Australia</a:t>
            </a:r>
          </a:p>
          <a:p>
            <a:r>
              <a:rPr lang="en-US" sz="2800" smtClean="0"/>
              <a:t>The last onsite accreditation audit is Agrior in Israel, scheduled for early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4"/>
          <p:cNvSpPr>
            <a:spLocks noGrp="1"/>
          </p:cNvSpPr>
          <p:nvPr>
            <p:ph type="title" idx="4294967295"/>
          </p:nvPr>
        </p:nvSpPr>
        <p:spPr>
          <a:xfrm>
            <a:off x="457200" y="1066800"/>
            <a:ext cx="8229600" cy="914400"/>
          </a:xfrm>
        </p:spPr>
        <p:txBody>
          <a:bodyPr/>
          <a:lstStyle/>
          <a:p>
            <a:r>
              <a:rPr lang="en-US" smtClean="0"/>
              <a:t>National Organic Program</a:t>
            </a:r>
          </a:p>
        </p:txBody>
      </p:sp>
      <p:sp>
        <p:nvSpPr>
          <p:cNvPr id="71682" name="Rectangle 5"/>
          <p:cNvSpPr>
            <a:spLocks noGrp="1"/>
          </p:cNvSpPr>
          <p:nvPr>
            <p:ph type="body" idx="4294967295"/>
          </p:nvPr>
        </p:nvSpPr>
        <p:spPr>
          <a:xfrm>
            <a:off x="457200" y="2057400"/>
            <a:ext cx="8229600" cy="3657600"/>
          </a:xfrm>
        </p:spPr>
        <p:txBody>
          <a:bodyPr/>
          <a:lstStyle/>
          <a:p>
            <a:pPr>
              <a:buFont typeface="Arial" pitchFamily="20" charset="0"/>
              <a:buNone/>
            </a:pPr>
            <a:r>
              <a:rPr lang="en-US" sz="2800" smtClean="0"/>
              <a:t>Founding principles and values</a:t>
            </a:r>
          </a:p>
          <a:p>
            <a:r>
              <a:rPr lang="en-US" sz="2800" smtClean="0"/>
              <a:t>Collaborative</a:t>
            </a:r>
          </a:p>
          <a:p>
            <a:r>
              <a:rPr lang="en-US" sz="2800" smtClean="0"/>
              <a:t>Clear and consistent</a:t>
            </a:r>
          </a:p>
          <a:p>
            <a:r>
              <a:rPr lang="en-US" sz="2800" smtClean="0"/>
              <a:t>Transparent</a:t>
            </a:r>
          </a:p>
          <a:p>
            <a:r>
              <a:rPr lang="en-US" sz="2800" smtClean="0"/>
              <a:t>Strict and Sensible (courtesy of Leslie Zuck, PCO)</a:t>
            </a:r>
          </a:p>
          <a:p>
            <a:r>
              <a:rPr lang="en-US" sz="2800" smtClean="0"/>
              <a:t>Organic – biological, interconnected, true to organic principles (e.g. IFOAM’s Principles of Care, Health, Ecology, Fairness)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990600"/>
            <a:ext cx="8153400" cy="510909"/>
          </a:xfrm>
          <a:prstGeom prst="rect">
            <a:avLst/>
          </a:prstGeom>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txBody>
          <a:bodyPr lIns="9144" tIns="9144" rIns="9144" bIns="9144">
            <a:spAutoFit/>
          </a:bodyPr>
          <a:lstStyle/>
          <a:p>
            <a:pPr>
              <a:defRPr/>
            </a:pPr>
            <a:r>
              <a:rPr lang="en-US" sz="3200" b="1" dirty="0">
                <a:latin typeface="Arial" pitchFamily="34" charset="0"/>
                <a:cs typeface="Arial" pitchFamily="34" charset="0"/>
              </a:rPr>
              <a:t>Compliance &amp; Enforcement Branch</a:t>
            </a:r>
          </a:p>
        </p:txBody>
      </p:sp>
      <p:graphicFrame>
        <p:nvGraphicFramePr>
          <p:cNvPr id="5" name="Diagram 4"/>
          <p:cNvGraphicFramePr/>
          <p:nvPr/>
        </p:nvGraphicFramePr>
        <p:xfrm>
          <a:off x="914400" y="1676400"/>
          <a:ext cx="73914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a:xfrm>
            <a:off x="609600" y="1066800"/>
            <a:ext cx="6858000" cy="685800"/>
          </a:xfrm>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txBody>
          <a:bodyPr lIns="9144" tIns="9144" rIns="9144" bIns="9144"/>
          <a:lstStyle/>
          <a:p>
            <a:pPr algn="l">
              <a:defRPr/>
            </a:pPr>
            <a:r>
              <a:rPr lang="en-US" sz="3200" b="1" dirty="0" smtClean="0">
                <a:latin typeface="Arial" pitchFamily="34" charset="0"/>
                <a:cs typeface="Arial" pitchFamily="34" charset="0"/>
              </a:rPr>
              <a:t>What We have Accomplished</a:t>
            </a:r>
            <a:endParaRPr lang="en-US" sz="3200" b="1" dirty="0">
              <a:latin typeface="Arial" pitchFamily="34" charset="0"/>
              <a:cs typeface="Arial" pitchFamily="34" charset="0"/>
            </a:endParaRPr>
          </a:p>
        </p:txBody>
      </p:sp>
      <p:sp>
        <p:nvSpPr>
          <p:cNvPr id="9" name="Content Placeholder 5"/>
          <p:cNvSpPr>
            <a:spLocks noGrp="1"/>
          </p:cNvSpPr>
          <p:nvPr>
            <p:ph idx="1"/>
          </p:nvPr>
        </p:nvSpPr>
        <p:spPr>
          <a:xfrm>
            <a:off x="609600" y="2133600"/>
            <a:ext cx="7924800" cy="3505200"/>
          </a:xfrm>
          <a:solidFill>
            <a:schemeClr val="bg2">
              <a:lumMod val="90000"/>
            </a:schemeClr>
          </a:solidFill>
          <a:ln>
            <a:solidFill>
              <a:schemeClr val="accent3">
                <a:lumMod val="50000"/>
              </a:schemeClr>
            </a:solidFill>
          </a:ln>
          <a:scene3d>
            <a:camera prst="orthographicFront"/>
            <a:lightRig rig="threePt" dir="t"/>
          </a:scene3d>
          <a:sp3d>
            <a:bevelT w="152400" h="50800" prst="softRound"/>
          </a:sp3d>
        </p:spPr>
        <p:txBody>
          <a:bodyPr lIns="9144" tIns="9144" rIns="9144" bIns="9144"/>
          <a:lstStyle/>
          <a:p>
            <a:pPr>
              <a:buFont typeface="Arial" charset="0"/>
              <a:buChar char="•"/>
              <a:defRPr/>
            </a:pPr>
            <a:r>
              <a:rPr lang="en-US" sz="2000" dirty="0" smtClean="0">
                <a:ea typeface="+mn-ea"/>
                <a:cs typeface="+mn-cs"/>
              </a:rPr>
              <a:t>Established standard operating procedures for the complaint handling process.</a:t>
            </a:r>
          </a:p>
          <a:p>
            <a:pPr>
              <a:buFont typeface="Arial" charset="0"/>
              <a:buChar char="•"/>
              <a:defRPr/>
            </a:pPr>
            <a:r>
              <a:rPr lang="en-US" sz="2000" dirty="0" smtClean="0">
                <a:ea typeface="+mn-ea"/>
                <a:cs typeface="+mn-cs"/>
              </a:rPr>
              <a:t>Developed and maintain a complaint tracking and management system.</a:t>
            </a:r>
          </a:p>
          <a:p>
            <a:pPr>
              <a:buFont typeface="Arial" charset="0"/>
              <a:buChar char="•"/>
              <a:defRPr/>
            </a:pPr>
            <a:r>
              <a:rPr lang="en-US" sz="2000" dirty="0" smtClean="0">
                <a:ea typeface="+mn-ea"/>
                <a:cs typeface="+mn-cs"/>
              </a:rPr>
              <a:t>Developed enforcement guidelines to ensure consistency in enforcement actions.</a:t>
            </a:r>
          </a:p>
          <a:p>
            <a:pPr>
              <a:buFont typeface="Arial" charset="0"/>
              <a:buChar char="•"/>
              <a:defRPr/>
            </a:pPr>
            <a:r>
              <a:rPr lang="en-US" sz="2000" dirty="0" smtClean="0">
                <a:ea typeface="+mn-ea"/>
                <a:cs typeface="+mn-cs"/>
              </a:rPr>
              <a:t>Established Branch management systems to increase accountability.</a:t>
            </a:r>
          </a:p>
          <a:p>
            <a:pPr>
              <a:buFont typeface="Arial" charset="0"/>
              <a:buChar char="•"/>
              <a:defRPr/>
            </a:pPr>
            <a:r>
              <a:rPr lang="en-US" sz="2000" dirty="0" smtClean="0">
                <a:ea typeface="+mn-ea"/>
                <a:cs typeface="+mn-cs"/>
              </a:rPr>
              <a:t>Developed investigation training module for certifying agents.</a:t>
            </a:r>
          </a:p>
          <a:p>
            <a:pPr>
              <a:buFont typeface="Arial" charset="0"/>
              <a:buChar char="•"/>
              <a:defRPr/>
            </a:pPr>
            <a:r>
              <a:rPr lang="en-US" sz="2000" dirty="0" smtClean="0">
                <a:ea typeface="+mn-ea"/>
                <a:cs typeface="+mn-cs"/>
              </a:rPr>
              <a:t>Conducted compliance monitoring activities.</a:t>
            </a:r>
          </a:p>
          <a:p>
            <a:pPr>
              <a:buFont typeface="Arial" charset="0"/>
              <a:buChar char="•"/>
              <a:defRPr/>
            </a:pPr>
            <a:r>
              <a:rPr lang="en-US" sz="2000" dirty="0" smtClean="0">
                <a:ea typeface="+mn-ea"/>
                <a:cs typeface="+mn-cs"/>
              </a:rPr>
              <a:t>Trained and continue to train staff.</a:t>
            </a:r>
          </a:p>
          <a:p>
            <a:pPr>
              <a:buFont typeface="Arial" charset="0"/>
              <a:buChar char="•"/>
              <a:defRPr/>
            </a:pPr>
            <a:endParaRPr lang="en-US" sz="2200" dirty="0" smtClean="0">
              <a:ea typeface="+mn-ea"/>
              <a:cs typeface="+mn-cs"/>
            </a:endParaRPr>
          </a:p>
          <a:p>
            <a:pPr>
              <a:buFont typeface="Arial" charset="0"/>
              <a:buChar char="•"/>
              <a:defRPr/>
            </a:pPr>
            <a:endParaRPr lang="en-US" sz="2400" dirty="0" smtClean="0">
              <a:ea typeface="+mn-ea"/>
              <a:cs typeface="+mn-cs"/>
            </a:endParaRPr>
          </a:p>
          <a:p>
            <a:pPr marL="0" indent="0">
              <a:buFont typeface="Arial" charset="0"/>
              <a:buNone/>
              <a:defRPr/>
            </a:pPr>
            <a:r>
              <a:rPr lang="en-US" sz="2400" dirty="0" smtClean="0">
                <a:ea typeface="+mn-ea"/>
                <a:cs typeface="+mn-cs"/>
              </a:rPr>
              <a:t>.</a:t>
            </a:r>
          </a:p>
          <a:p>
            <a:pPr marL="0" indent="0">
              <a:buFont typeface="Arial" charset="0"/>
              <a:buNone/>
              <a:defRPr/>
            </a:pPr>
            <a:endParaRPr lang="en-US" sz="2400" dirty="0">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a:xfrm>
            <a:off x="609600" y="1066800"/>
            <a:ext cx="6858000" cy="685800"/>
          </a:xfrm>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txBody>
          <a:bodyPr lIns="9144" tIns="9144" rIns="9144" bIns="9144"/>
          <a:lstStyle/>
          <a:p>
            <a:pPr algn="l">
              <a:defRPr/>
            </a:pPr>
            <a:r>
              <a:rPr lang="en-US" sz="3200" b="1" dirty="0" smtClean="0">
                <a:latin typeface="Arial" pitchFamily="34" charset="0"/>
                <a:cs typeface="Arial" pitchFamily="34" charset="0"/>
              </a:rPr>
              <a:t>What We have Accomplished</a:t>
            </a:r>
            <a:endParaRPr lang="en-US" sz="3200" b="1" dirty="0">
              <a:latin typeface="Arial" pitchFamily="34" charset="0"/>
              <a:cs typeface="Arial" pitchFamily="34" charset="0"/>
            </a:endParaRPr>
          </a:p>
        </p:txBody>
      </p:sp>
      <p:sp>
        <p:nvSpPr>
          <p:cNvPr id="9" name="Content Placeholder 5"/>
          <p:cNvSpPr>
            <a:spLocks noGrp="1"/>
          </p:cNvSpPr>
          <p:nvPr>
            <p:ph idx="1"/>
          </p:nvPr>
        </p:nvSpPr>
        <p:spPr>
          <a:xfrm>
            <a:off x="609600" y="2133600"/>
            <a:ext cx="7924800" cy="3505200"/>
          </a:xfrm>
          <a:solidFill>
            <a:schemeClr val="bg2">
              <a:lumMod val="90000"/>
            </a:schemeClr>
          </a:solidFill>
          <a:ln>
            <a:solidFill>
              <a:schemeClr val="accent3">
                <a:lumMod val="50000"/>
              </a:schemeClr>
            </a:solidFill>
          </a:ln>
          <a:scene3d>
            <a:camera prst="orthographicFront"/>
            <a:lightRig rig="threePt" dir="t"/>
          </a:scene3d>
          <a:sp3d>
            <a:bevelT w="152400" h="50800" prst="softRound"/>
          </a:sp3d>
        </p:spPr>
        <p:txBody>
          <a:bodyPr lIns="9144" tIns="9144" rIns="9144" bIns="9144"/>
          <a:lstStyle/>
          <a:p>
            <a:pPr>
              <a:buFont typeface="Arial" charset="0"/>
              <a:buNone/>
              <a:defRPr/>
            </a:pPr>
            <a:r>
              <a:rPr lang="en-US" sz="2000" dirty="0" smtClean="0">
                <a:ea typeface="+mn-ea"/>
                <a:cs typeface="Arial" charset="0"/>
              </a:rPr>
              <a:t>Between 10/1/2008 and 9/30/2009,</a:t>
            </a:r>
          </a:p>
          <a:p>
            <a:pPr>
              <a:buFont typeface="Arial" charset="0"/>
              <a:buChar char="•"/>
              <a:defRPr/>
            </a:pPr>
            <a:r>
              <a:rPr lang="en-US" sz="2000" dirty="0" smtClean="0">
                <a:ea typeface="+mn-ea"/>
                <a:cs typeface="Arial" charset="0"/>
              </a:rPr>
              <a:t>We received </a:t>
            </a:r>
            <a:r>
              <a:rPr lang="en-US" sz="2000" u="sng" dirty="0" smtClean="0">
                <a:ea typeface="+mn-ea"/>
                <a:cs typeface="Arial" charset="0"/>
              </a:rPr>
              <a:t>160</a:t>
            </a:r>
            <a:r>
              <a:rPr lang="en-US" sz="2000" dirty="0" smtClean="0">
                <a:ea typeface="+mn-ea"/>
                <a:cs typeface="Arial" charset="0"/>
              </a:rPr>
              <a:t> complaints</a:t>
            </a:r>
          </a:p>
          <a:p>
            <a:pPr>
              <a:buFont typeface="Arial" charset="0"/>
              <a:buChar char="•"/>
              <a:defRPr/>
            </a:pPr>
            <a:r>
              <a:rPr lang="en-US" sz="2000" dirty="0" smtClean="0">
                <a:ea typeface="+mn-ea"/>
                <a:cs typeface="Arial" charset="0"/>
              </a:rPr>
              <a:t>We closed </a:t>
            </a:r>
            <a:r>
              <a:rPr lang="en-US" sz="2000" u="sng" dirty="0" smtClean="0">
                <a:ea typeface="+mn-ea"/>
                <a:cs typeface="Arial" charset="0"/>
              </a:rPr>
              <a:t>95 </a:t>
            </a:r>
            <a:r>
              <a:rPr lang="en-US" sz="2000" dirty="0" smtClean="0">
                <a:ea typeface="+mn-ea"/>
                <a:cs typeface="Arial" charset="0"/>
              </a:rPr>
              <a:t> complaints</a:t>
            </a:r>
          </a:p>
          <a:p>
            <a:pPr>
              <a:buFont typeface="Arial" charset="0"/>
              <a:buChar char="•"/>
              <a:defRPr/>
            </a:pPr>
            <a:r>
              <a:rPr lang="en-US" sz="2000" dirty="0" smtClean="0">
                <a:ea typeface="+mn-ea"/>
                <a:cs typeface="Arial" charset="0"/>
              </a:rPr>
              <a:t>We also resolved about </a:t>
            </a:r>
            <a:r>
              <a:rPr lang="en-US" sz="2000" u="sng" dirty="0" smtClean="0">
                <a:ea typeface="+mn-ea"/>
                <a:cs typeface="Arial" charset="0"/>
              </a:rPr>
              <a:t>30</a:t>
            </a:r>
            <a:r>
              <a:rPr lang="en-US" sz="2000" dirty="0" smtClean="0">
                <a:ea typeface="+mn-ea"/>
                <a:cs typeface="Arial" charset="0"/>
              </a:rPr>
              <a:t>  old complaints (filed before 10/1/2009)</a:t>
            </a:r>
          </a:p>
          <a:p>
            <a:pPr>
              <a:buFont typeface="Arial" charset="0"/>
              <a:buChar char="•"/>
              <a:defRPr/>
            </a:pPr>
            <a:r>
              <a:rPr lang="en-US" sz="2000" dirty="0" smtClean="0">
                <a:ea typeface="+mn-ea"/>
                <a:cs typeface="Arial" charset="0"/>
              </a:rPr>
              <a:t>Average time to resolve complaint – 75 days</a:t>
            </a:r>
          </a:p>
          <a:p>
            <a:pPr eaLnBrk="1" hangingPunct="1">
              <a:spcBef>
                <a:spcPct val="0"/>
              </a:spcBef>
              <a:buFontTx/>
              <a:buNone/>
              <a:defRPr/>
            </a:pPr>
            <a:endParaRPr lang="en-US" sz="1800" dirty="0" smtClean="0">
              <a:latin typeface="Arial" charset="0"/>
              <a:ea typeface="+mn-ea"/>
              <a:cs typeface="Arial" charset="0"/>
            </a:endParaRPr>
          </a:p>
          <a:p>
            <a:pPr eaLnBrk="1" hangingPunct="1">
              <a:spcBef>
                <a:spcPct val="0"/>
              </a:spcBef>
              <a:buFontTx/>
              <a:buNone/>
              <a:defRPr/>
            </a:pPr>
            <a:r>
              <a:rPr lang="en-US" sz="1800" dirty="0" smtClean="0">
                <a:latin typeface="Arial" charset="0"/>
                <a:ea typeface="+mn-ea"/>
                <a:cs typeface="Arial" charset="0"/>
              </a:rPr>
              <a:t>We  issued – </a:t>
            </a:r>
          </a:p>
          <a:p>
            <a:pPr>
              <a:buFont typeface="Arial" charset="0"/>
              <a:buChar char="•"/>
              <a:defRPr/>
            </a:pPr>
            <a:r>
              <a:rPr lang="en-US" sz="2000" dirty="0" smtClean="0">
                <a:ea typeface="+mn-ea"/>
                <a:cs typeface="Arial" charset="0"/>
              </a:rPr>
              <a:t>34 warning letters to non-certified operations</a:t>
            </a:r>
          </a:p>
          <a:p>
            <a:pPr>
              <a:buFont typeface="Arial" charset="0"/>
              <a:buChar char="•"/>
              <a:defRPr/>
            </a:pPr>
            <a:r>
              <a:rPr lang="en-US" sz="2000" dirty="0" smtClean="0">
                <a:ea typeface="+mn-ea"/>
                <a:cs typeface="Arial" charset="0"/>
              </a:rPr>
              <a:t>10 notices of </a:t>
            </a:r>
            <a:r>
              <a:rPr lang="en-US" sz="2000" dirty="0" err="1" smtClean="0">
                <a:ea typeface="+mn-ea"/>
                <a:cs typeface="Arial" charset="0"/>
              </a:rPr>
              <a:t>noncompliances</a:t>
            </a:r>
            <a:r>
              <a:rPr lang="en-US" sz="2000" dirty="0" smtClean="0">
                <a:ea typeface="+mn-ea"/>
                <a:cs typeface="Arial" charset="0"/>
              </a:rPr>
              <a:t> to Accredited Certifying Agents</a:t>
            </a:r>
          </a:p>
          <a:p>
            <a:pPr>
              <a:buFont typeface="Arial" charset="0"/>
              <a:buChar char="•"/>
              <a:defRPr/>
            </a:pPr>
            <a:r>
              <a:rPr lang="en-US" sz="2000" dirty="0" smtClean="0">
                <a:ea typeface="+mn-ea"/>
                <a:cs typeface="Arial" charset="0"/>
              </a:rPr>
              <a:t>3 Notices of Proposed Suspension or Revocation to ACAs</a:t>
            </a:r>
          </a:p>
          <a:p>
            <a:pPr eaLnBrk="1" hangingPunct="1">
              <a:spcBef>
                <a:spcPct val="0"/>
              </a:spcBef>
              <a:buFontTx/>
              <a:buNone/>
              <a:defRPr/>
            </a:pPr>
            <a:endParaRPr lang="en-US" sz="2400" dirty="0" smtClean="0">
              <a:ea typeface="+mn-ea"/>
              <a:cs typeface="Arial" charset="0"/>
            </a:endParaRPr>
          </a:p>
          <a:p>
            <a:pPr>
              <a:buFont typeface="Arial" charset="0"/>
              <a:buNone/>
              <a:defRPr/>
            </a:pPr>
            <a:endParaRPr lang="en-US" sz="2400" dirty="0" smtClean="0">
              <a:ea typeface="+mn-ea"/>
              <a:cs typeface="Arial" charset="0"/>
            </a:endParaRPr>
          </a:p>
          <a:p>
            <a:pPr>
              <a:buFont typeface="Arial" charset="0"/>
              <a:buNone/>
              <a:defRPr/>
            </a:pPr>
            <a:endParaRPr lang="en-US" sz="2400" dirty="0" smtClean="0">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a:spLocks noGrp="1"/>
          </p:cNvSpPr>
          <p:nvPr>
            <p:ph type="title"/>
          </p:nvPr>
        </p:nvSpPr>
        <p:spPr>
          <a:xfrm>
            <a:off x="609600" y="1066800"/>
            <a:ext cx="7543800" cy="685800"/>
          </a:xfrm>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txBody>
          <a:bodyPr lIns="9144" tIns="9144" rIns="9144" bIns="9144"/>
          <a:lstStyle/>
          <a:p>
            <a:pPr algn="l">
              <a:defRPr/>
            </a:pPr>
            <a:r>
              <a:rPr lang="en-US" sz="3200" b="1" dirty="0" smtClean="0">
                <a:latin typeface="Arial" pitchFamily="34" charset="0"/>
                <a:cs typeface="Arial" pitchFamily="34" charset="0"/>
              </a:rPr>
              <a:t>Our Impact on the Organic Community </a:t>
            </a:r>
            <a:endParaRPr lang="en-US" sz="3200" b="1" dirty="0">
              <a:latin typeface="Arial" pitchFamily="34" charset="0"/>
              <a:cs typeface="Arial" pitchFamily="34" charset="0"/>
            </a:endParaRPr>
          </a:p>
        </p:txBody>
      </p:sp>
      <p:sp>
        <p:nvSpPr>
          <p:cNvPr id="9" name="Content Placeholder 5"/>
          <p:cNvSpPr>
            <a:spLocks noGrp="1"/>
          </p:cNvSpPr>
          <p:nvPr>
            <p:ph idx="1"/>
          </p:nvPr>
        </p:nvSpPr>
        <p:spPr>
          <a:xfrm>
            <a:off x="609600" y="2133600"/>
            <a:ext cx="7924800" cy="3505200"/>
          </a:xfrm>
          <a:solidFill>
            <a:schemeClr val="bg2">
              <a:lumMod val="90000"/>
            </a:schemeClr>
          </a:solidFill>
          <a:ln>
            <a:solidFill>
              <a:schemeClr val="accent3">
                <a:lumMod val="50000"/>
              </a:schemeClr>
            </a:solidFill>
          </a:ln>
          <a:scene3d>
            <a:camera prst="orthographicFront"/>
            <a:lightRig rig="threePt" dir="t"/>
          </a:scene3d>
          <a:sp3d>
            <a:bevelT w="152400" h="50800" prst="softRound"/>
          </a:sp3d>
        </p:spPr>
        <p:txBody>
          <a:bodyPr lIns="9144" tIns="9144" rIns="9144" bIns="9144"/>
          <a:lstStyle/>
          <a:p>
            <a:pPr>
              <a:buFont typeface="Arial" charset="0"/>
              <a:buNone/>
              <a:defRPr/>
            </a:pPr>
            <a:endParaRPr lang="en-US" sz="2000" dirty="0" smtClean="0">
              <a:ea typeface="+mn-ea"/>
              <a:cs typeface="+mn-cs"/>
            </a:endParaRPr>
          </a:p>
          <a:p>
            <a:pPr>
              <a:buFont typeface="Arial" charset="0"/>
              <a:buNone/>
              <a:defRPr/>
            </a:pPr>
            <a:r>
              <a:rPr lang="en-US" sz="2000" dirty="0" smtClean="0">
                <a:ea typeface="+mn-ea"/>
                <a:cs typeface="+mn-cs"/>
              </a:rPr>
              <a:t>Between 10/1/2008 and 5/31/2009,</a:t>
            </a:r>
          </a:p>
          <a:p>
            <a:pPr>
              <a:buFont typeface="Arial" charset="0"/>
              <a:buNone/>
              <a:defRPr/>
            </a:pPr>
            <a:endParaRPr lang="en-US" sz="2000" dirty="0" smtClean="0">
              <a:ea typeface="+mn-ea"/>
              <a:cs typeface="+mn-cs"/>
            </a:endParaRPr>
          </a:p>
          <a:p>
            <a:pPr>
              <a:buFont typeface="Arial" charset="0"/>
              <a:buChar char="•"/>
              <a:defRPr/>
            </a:pPr>
            <a:r>
              <a:rPr lang="en-US" sz="2000" dirty="0" smtClean="0">
                <a:ea typeface="+mn-ea"/>
                <a:cs typeface="+mn-cs"/>
              </a:rPr>
              <a:t> </a:t>
            </a:r>
            <a:r>
              <a:rPr lang="en-US" sz="2000" u="sng" dirty="0" smtClean="0">
                <a:ea typeface="+mn-ea"/>
                <a:cs typeface="+mn-cs"/>
              </a:rPr>
              <a:t>23</a:t>
            </a:r>
            <a:r>
              <a:rPr lang="en-US" sz="2000" dirty="0" smtClean="0">
                <a:ea typeface="+mn-ea"/>
                <a:cs typeface="+mn-cs"/>
              </a:rPr>
              <a:t> cases resulted in product label changes</a:t>
            </a:r>
          </a:p>
          <a:p>
            <a:pPr>
              <a:buFont typeface="Arial" charset="0"/>
              <a:buChar char="•"/>
              <a:defRPr/>
            </a:pPr>
            <a:r>
              <a:rPr lang="en-US" sz="2000" dirty="0" smtClean="0">
                <a:ea typeface="+mn-ea"/>
                <a:cs typeface="+mn-cs"/>
              </a:rPr>
              <a:t>About </a:t>
            </a:r>
            <a:r>
              <a:rPr lang="en-US" sz="2000" u="sng" dirty="0" smtClean="0">
                <a:ea typeface="+mn-ea"/>
                <a:cs typeface="+mn-cs"/>
              </a:rPr>
              <a:t>185</a:t>
            </a:r>
            <a:r>
              <a:rPr lang="en-US" sz="2000" dirty="0" smtClean="0">
                <a:ea typeface="+mn-ea"/>
                <a:cs typeface="+mn-cs"/>
              </a:rPr>
              <a:t> types of product labels changed</a:t>
            </a:r>
          </a:p>
          <a:p>
            <a:pPr>
              <a:buFont typeface="Arial" charset="0"/>
              <a:buChar char="•"/>
              <a:defRPr/>
            </a:pPr>
            <a:r>
              <a:rPr lang="en-US" sz="2000" u="sng" dirty="0" smtClean="0">
                <a:ea typeface="+mn-ea"/>
                <a:cs typeface="+mn-cs"/>
              </a:rPr>
              <a:t>12</a:t>
            </a:r>
            <a:r>
              <a:rPr lang="en-US" sz="2000" dirty="0" smtClean="0">
                <a:ea typeface="+mn-ea"/>
                <a:cs typeface="+mn-cs"/>
              </a:rPr>
              <a:t> cases resulted in production process changes</a:t>
            </a:r>
          </a:p>
          <a:p>
            <a:pPr>
              <a:buFont typeface="Arial" charset="0"/>
              <a:buChar char="•"/>
              <a:defRPr/>
            </a:pPr>
            <a:r>
              <a:rPr lang="en-US" sz="2000" u="sng" dirty="0" smtClean="0">
                <a:ea typeface="+mn-ea"/>
                <a:cs typeface="+mn-cs"/>
              </a:rPr>
              <a:t>31</a:t>
            </a:r>
            <a:r>
              <a:rPr lang="en-US" sz="2000" dirty="0" smtClean="0">
                <a:ea typeface="+mn-ea"/>
                <a:cs typeface="+mn-cs"/>
              </a:rPr>
              <a:t> cases resulted in website changes</a:t>
            </a:r>
          </a:p>
          <a:p>
            <a:pPr>
              <a:buFont typeface="Arial" charset="0"/>
              <a:buChar char="•"/>
              <a:defRPr/>
            </a:pPr>
            <a:r>
              <a:rPr lang="en-US" sz="2000" u="sng" dirty="0" smtClean="0">
                <a:ea typeface="+mn-ea"/>
                <a:cs typeface="+mn-cs"/>
              </a:rPr>
              <a:t>4</a:t>
            </a:r>
            <a:r>
              <a:rPr lang="en-US" sz="2000" dirty="0" smtClean="0">
                <a:ea typeface="+mn-ea"/>
                <a:cs typeface="+mn-cs"/>
              </a:rPr>
              <a:t> operations became certified</a:t>
            </a:r>
          </a:p>
          <a:p>
            <a:pPr>
              <a:buFont typeface="Arial" charset="0"/>
              <a:buNone/>
              <a:defRPr/>
            </a:pPr>
            <a:endParaRPr lang="en-US" sz="2200" dirty="0" smtClean="0">
              <a:ea typeface="+mn-ea"/>
              <a:cs typeface="+mn-cs"/>
            </a:endParaRPr>
          </a:p>
          <a:p>
            <a:pPr>
              <a:buFont typeface="Arial" charset="0"/>
              <a:buChar char="•"/>
              <a:defRPr/>
            </a:pPr>
            <a:endParaRPr lang="en-US" sz="2400" dirty="0" smtClean="0">
              <a:ea typeface="+mn-ea"/>
              <a:cs typeface="+mn-cs"/>
            </a:endParaRPr>
          </a:p>
          <a:p>
            <a:pPr marL="0" indent="0">
              <a:buFont typeface="Arial" charset="0"/>
              <a:buNone/>
              <a:defRPr/>
            </a:pPr>
            <a:endParaRPr lang="en-US" sz="2400" dirty="0" smtClean="0">
              <a:ea typeface="+mn-ea"/>
              <a:cs typeface="+mn-cs"/>
            </a:endParaRPr>
          </a:p>
          <a:p>
            <a:pPr marL="0" indent="0">
              <a:buFont typeface="Arial" charset="0"/>
              <a:buNone/>
              <a:defRPr/>
            </a:pPr>
            <a:endParaRPr lang="en-US" sz="2400" dirty="0">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Title 1"/>
          <p:cNvSpPr>
            <a:spLocks noGrp="1"/>
          </p:cNvSpPr>
          <p:nvPr>
            <p:ph type="title"/>
          </p:nvPr>
        </p:nvSpPr>
        <p:spPr>
          <a:xfrm>
            <a:off x="381000" y="1066800"/>
            <a:ext cx="8229600" cy="1143000"/>
          </a:xfrm>
        </p:spPr>
        <p:txBody>
          <a:bodyPr/>
          <a:lstStyle/>
          <a:p>
            <a:r>
              <a:rPr lang="en-US" smtClean="0"/>
              <a:t>NOSB Recommendations</a:t>
            </a:r>
          </a:p>
        </p:txBody>
      </p:sp>
      <p:sp>
        <p:nvSpPr>
          <p:cNvPr id="116738" name="Content Placeholder 2"/>
          <p:cNvSpPr>
            <a:spLocks noGrp="1"/>
          </p:cNvSpPr>
          <p:nvPr>
            <p:ph idx="1"/>
          </p:nvPr>
        </p:nvSpPr>
        <p:spPr>
          <a:xfrm>
            <a:off x="457200" y="2209800"/>
            <a:ext cx="8229600" cy="2743200"/>
          </a:xfrm>
        </p:spPr>
        <p:txBody>
          <a:bodyPr/>
          <a:lstStyle/>
          <a:p>
            <a:r>
              <a:rPr lang="en-US" smtClean="0"/>
              <a:t>Standards rulemaking</a:t>
            </a:r>
          </a:p>
          <a:p>
            <a:r>
              <a:rPr lang="en-US" smtClean="0"/>
              <a:t>Materials</a:t>
            </a:r>
          </a:p>
          <a:p>
            <a:pPr lvl="1"/>
            <a:r>
              <a:rPr lang="en-US" smtClean="0"/>
              <a:t>Additions/deletions to the National List</a:t>
            </a:r>
          </a:p>
          <a:p>
            <a:pPr lvl="1"/>
            <a:r>
              <a:rPr lang="en-US" smtClean="0"/>
              <a:t>Sunset</a:t>
            </a:r>
          </a:p>
          <a:p>
            <a:pPr lvl="1"/>
            <a:r>
              <a:rPr lang="en-US" smtClean="0"/>
              <a:t>Tabled materials</a:t>
            </a:r>
          </a:p>
          <a:p>
            <a:r>
              <a:rPr lang="en-US" smtClean="0"/>
              <a:t>Policy/Guidance – no rulemaking required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Title 1"/>
          <p:cNvSpPr>
            <a:spLocks noGrp="1"/>
          </p:cNvSpPr>
          <p:nvPr>
            <p:ph type="title"/>
          </p:nvPr>
        </p:nvSpPr>
        <p:spPr>
          <a:xfrm>
            <a:off x="457200" y="1066800"/>
            <a:ext cx="8229600" cy="1143000"/>
          </a:xfrm>
        </p:spPr>
        <p:txBody>
          <a:bodyPr/>
          <a:lstStyle/>
          <a:p>
            <a:r>
              <a:rPr lang="en-US" smtClean="0"/>
              <a:t>Practice standards</a:t>
            </a:r>
          </a:p>
        </p:txBody>
      </p:sp>
      <p:sp>
        <p:nvSpPr>
          <p:cNvPr id="118786" name="Content Placeholder 2"/>
          <p:cNvSpPr>
            <a:spLocks noGrp="1"/>
          </p:cNvSpPr>
          <p:nvPr>
            <p:ph idx="1"/>
          </p:nvPr>
        </p:nvSpPr>
        <p:spPr>
          <a:xfrm>
            <a:off x="457200" y="2209800"/>
            <a:ext cx="8229600" cy="3505200"/>
          </a:xfrm>
        </p:spPr>
        <p:txBody>
          <a:bodyPr/>
          <a:lstStyle/>
          <a:p>
            <a:pPr marL="514350" indent="-514350">
              <a:buFont typeface="Calibri" pitchFamily="20" charset="0"/>
              <a:buAutoNum type="arabicPeriod"/>
            </a:pPr>
            <a:r>
              <a:rPr lang="en-US" sz="2400" smtClean="0"/>
              <a:t>Origin of Livestock – include cloning recommendation</a:t>
            </a:r>
          </a:p>
          <a:p>
            <a:pPr marL="514350" indent="-514350">
              <a:buFont typeface="Calibri" pitchFamily="20" charset="0"/>
              <a:buAutoNum type="arabicPeriod"/>
            </a:pPr>
            <a:r>
              <a:rPr lang="en-US" sz="2400" smtClean="0"/>
              <a:t>Apiculture</a:t>
            </a:r>
          </a:p>
          <a:p>
            <a:pPr marL="514350" indent="-514350">
              <a:buFont typeface="Calibri" pitchFamily="20" charset="0"/>
              <a:buAutoNum type="arabicPeriod"/>
            </a:pPr>
            <a:r>
              <a:rPr lang="en-US" sz="2400" smtClean="0"/>
              <a:t>Mushrooms</a:t>
            </a:r>
          </a:p>
          <a:p>
            <a:pPr marL="514350" indent="-514350">
              <a:buFont typeface="Calibri" pitchFamily="20" charset="0"/>
              <a:buAutoNum type="arabicPeriod"/>
            </a:pPr>
            <a:r>
              <a:rPr lang="en-US" sz="2400" smtClean="0"/>
              <a:t>Standardization and Expiration of Certificates</a:t>
            </a:r>
          </a:p>
          <a:p>
            <a:pPr marL="514350" indent="-514350">
              <a:buFont typeface="Calibri" pitchFamily="20" charset="0"/>
              <a:buAutoNum type="arabicPeriod"/>
            </a:pPr>
            <a:r>
              <a:rPr lang="en-US" sz="2400" smtClean="0"/>
              <a:t>Pet food</a:t>
            </a:r>
          </a:p>
          <a:p>
            <a:pPr marL="514350" indent="-514350">
              <a:buFont typeface="Calibri" pitchFamily="20" charset="0"/>
              <a:buAutoNum type="arabicPeriod"/>
            </a:pPr>
            <a:r>
              <a:rPr lang="en-US" sz="2400" smtClean="0"/>
              <a:t>Aquaculture</a:t>
            </a:r>
          </a:p>
          <a:p>
            <a:pPr marL="514350" indent="-514350">
              <a:buFont typeface="Calibri" pitchFamily="20" charset="0"/>
              <a:buAutoNum type="arabicPeriod"/>
            </a:pPr>
            <a:r>
              <a:rPr lang="en-US" sz="2400" smtClean="0"/>
              <a:t>Greenhouses – delayed due to further NOSB action in spring 2010</a:t>
            </a:r>
          </a:p>
          <a:p>
            <a:pPr marL="514350" indent="-514350">
              <a:buFont typeface="Calibri" pitchFamily="20" charset="0"/>
              <a:buAutoNum type="arabicPeriod"/>
            </a:pP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Title 1"/>
          <p:cNvSpPr>
            <a:spLocks noGrp="1"/>
          </p:cNvSpPr>
          <p:nvPr>
            <p:ph type="title"/>
          </p:nvPr>
        </p:nvSpPr>
        <p:spPr>
          <a:xfrm>
            <a:off x="457200" y="1066800"/>
            <a:ext cx="8229600" cy="1143000"/>
          </a:xfrm>
        </p:spPr>
        <p:txBody>
          <a:bodyPr/>
          <a:lstStyle/>
          <a:p>
            <a:r>
              <a:rPr lang="en-US" smtClean="0"/>
              <a:t>Materials</a:t>
            </a:r>
          </a:p>
        </p:txBody>
      </p:sp>
      <p:sp>
        <p:nvSpPr>
          <p:cNvPr id="120834" name="Content Placeholder 2"/>
          <p:cNvSpPr>
            <a:spLocks noGrp="1"/>
          </p:cNvSpPr>
          <p:nvPr>
            <p:ph idx="1"/>
          </p:nvPr>
        </p:nvSpPr>
        <p:spPr>
          <a:xfrm>
            <a:off x="457200" y="2209800"/>
            <a:ext cx="8229600" cy="3429000"/>
          </a:xfrm>
        </p:spPr>
        <p:txBody>
          <a:bodyPr/>
          <a:lstStyle/>
          <a:p>
            <a:r>
              <a:rPr lang="en-US" sz="2400" smtClean="0"/>
              <a:t>Crops – Tetracycline, peracetic acid, </a:t>
            </a:r>
            <a:r>
              <a:rPr lang="en-US" sz="2400" b="1" smtClean="0"/>
              <a:t>potassium silicate</a:t>
            </a:r>
            <a:r>
              <a:rPr lang="en-US" sz="2400" smtClean="0"/>
              <a:t>, </a:t>
            </a:r>
            <a:r>
              <a:rPr lang="en-US" sz="2400" b="1" smtClean="0"/>
              <a:t>sodium carbonate peroxyhydrate</a:t>
            </a:r>
            <a:r>
              <a:rPr lang="en-US" sz="2400" smtClean="0"/>
              <a:t>, sulfurous acid</a:t>
            </a:r>
          </a:p>
          <a:p>
            <a:r>
              <a:rPr lang="en-US" sz="2400" smtClean="0"/>
              <a:t>Livestock – Injectable trace minerals, vitamins and electrolytes, methionine, fenbenzedole, moxidectin</a:t>
            </a:r>
          </a:p>
          <a:p>
            <a:r>
              <a:rPr lang="en-US" sz="2400" smtClean="0"/>
              <a:t>Handling – bleached lecithin (removal), deoiled lecithin, myrrh essential oil, sodium chlorite, cheesewax, seaweed-kombu, </a:t>
            </a:r>
            <a:r>
              <a:rPr lang="en-US" sz="2400" b="1" smtClean="0"/>
              <a:t>tragacanth gum</a:t>
            </a:r>
            <a:r>
              <a:rPr lang="en-US" sz="2400" smtClean="0"/>
              <a:t>, </a:t>
            </a:r>
            <a:r>
              <a:rPr lang="en-US" sz="2400" b="1" smtClean="0"/>
              <a:t>cooking wine (marsala), cooking wine (sherry), gellan gum, </a:t>
            </a:r>
            <a:r>
              <a:rPr lang="en-US" sz="2400" smtClean="0"/>
              <a:t>dried orange pulp</a:t>
            </a:r>
          </a:p>
          <a:p>
            <a:r>
              <a:rPr lang="en-US" sz="2400" smtClean="0"/>
              <a:t>Sunset materials – 2011 and 2012</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p:cNvSpPr>
            <a:spLocks noGrp="1"/>
          </p:cNvSpPr>
          <p:nvPr>
            <p:ph type="title"/>
          </p:nvPr>
        </p:nvSpPr>
        <p:spPr>
          <a:xfrm>
            <a:off x="457200" y="990600"/>
            <a:ext cx="8229600" cy="1143000"/>
          </a:xfrm>
        </p:spPr>
        <p:txBody>
          <a:bodyPr/>
          <a:lstStyle/>
          <a:p>
            <a:r>
              <a:rPr lang="en-US" smtClean="0"/>
              <a:t>Recommendations not needing rule making</a:t>
            </a:r>
          </a:p>
        </p:txBody>
      </p:sp>
      <p:sp>
        <p:nvSpPr>
          <p:cNvPr id="122882" name="Content Placeholder 2"/>
          <p:cNvSpPr>
            <a:spLocks noGrp="1"/>
          </p:cNvSpPr>
          <p:nvPr>
            <p:ph idx="1"/>
          </p:nvPr>
        </p:nvSpPr>
        <p:spPr>
          <a:xfrm>
            <a:off x="457200" y="2286000"/>
            <a:ext cx="8229600" cy="3429000"/>
          </a:xfrm>
        </p:spPr>
        <p:txBody>
          <a:bodyPr/>
          <a:lstStyle/>
          <a:p>
            <a:r>
              <a:rPr lang="en-US" sz="1400" smtClean="0"/>
              <a:t>Commercial availability of seeds</a:t>
            </a:r>
          </a:p>
          <a:p>
            <a:r>
              <a:rPr lang="en-US" sz="1400" smtClean="0"/>
              <a:t>Peer review</a:t>
            </a:r>
          </a:p>
          <a:p>
            <a:r>
              <a:rPr lang="en-US" sz="1400" smtClean="0"/>
              <a:t>Biodiversity</a:t>
            </a:r>
          </a:p>
          <a:p>
            <a:r>
              <a:rPr lang="en-US" sz="1400" smtClean="0"/>
              <a:t>Multiple sites – grower groups</a:t>
            </a:r>
          </a:p>
          <a:p>
            <a:r>
              <a:rPr lang="en-US" sz="1400" smtClean="0"/>
              <a:t>Organic research – 2 recommendations</a:t>
            </a:r>
          </a:p>
          <a:p>
            <a:r>
              <a:rPr lang="en-US" sz="1400" smtClean="0"/>
              <a:t>Compost, processed manure, compost tea, vermicompost</a:t>
            </a:r>
          </a:p>
          <a:p>
            <a:r>
              <a:rPr lang="en-US" sz="1400" smtClean="0"/>
              <a:t>Organic System Plans</a:t>
            </a:r>
          </a:p>
          <a:p>
            <a:r>
              <a:rPr lang="en-US" sz="1400" smtClean="0"/>
              <a:t>Livestock medications</a:t>
            </a:r>
          </a:p>
          <a:p>
            <a:r>
              <a:rPr lang="en-US" sz="1400" smtClean="0"/>
              <a:t>Chelates as feed additives</a:t>
            </a:r>
          </a:p>
          <a:p>
            <a:r>
              <a:rPr lang="en-US" sz="1400" smtClean="0"/>
              <a:t>Outdoor access for poultry</a:t>
            </a:r>
          </a:p>
          <a:p>
            <a:r>
              <a:rPr lang="en-US" sz="1400" smtClean="0"/>
              <a:t>Planting stock</a:t>
            </a:r>
          </a:p>
          <a:p>
            <a:r>
              <a:rPr lang="en-US" sz="1400" smtClean="0"/>
              <a:t>Transitional products</a:t>
            </a:r>
          </a:p>
          <a:p>
            <a:r>
              <a:rPr lang="en-US" sz="1400" smtClean="0"/>
              <a:t>Chlorine</a:t>
            </a:r>
          </a:p>
          <a:p>
            <a:r>
              <a:rPr lang="en-US" sz="1400" smtClean="0"/>
              <a:t>Waxed boxes</a:t>
            </a:r>
          </a:p>
          <a:p>
            <a:r>
              <a:rPr lang="en-US" sz="1400" smtClean="0"/>
              <a:t>Name of final certifying agent on package – private labels</a:t>
            </a:r>
          </a:p>
          <a:p>
            <a:endParaRPr lang="en-US" sz="1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Title 1"/>
          <p:cNvSpPr>
            <a:spLocks noGrp="1"/>
          </p:cNvSpPr>
          <p:nvPr>
            <p:ph type="title"/>
          </p:nvPr>
        </p:nvSpPr>
        <p:spPr/>
        <p:txBody>
          <a:bodyPr/>
          <a:lstStyle/>
          <a:p>
            <a:r>
              <a:rPr lang="en-US" smtClean="0"/>
              <a:t>Tabled materials – “Take from the Table”</a:t>
            </a:r>
          </a:p>
        </p:txBody>
      </p:sp>
      <p:sp>
        <p:nvSpPr>
          <p:cNvPr id="124930" name="Content Placeholder 2"/>
          <p:cNvSpPr>
            <a:spLocks noGrp="1"/>
          </p:cNvSpPr>
          <p:nvPr>
            <p:ph idx="1"/>
          </p:nvPr>
        </p:nvSpPr>
        <p:spPr/>
        <p:txBody>
          <a:bodyPr/>
          <a:lstStyle/>
          <a:p>
            <a:r>
              <a:rPr lang="en-US" sz="2000" smtClean="0"/>
              <a:t>September 2008 Recommendation</a:t>
            </a:r>
          </a:p>
          <a:p>
            <a:r>
              <a:rPr lang="en-US" sz="2000" smtClean="0"/>
              <a:t>Evaluate list and work with NOSB to determine next steps (e.g. new Tech report)</a:t>
            </a:r>
          </a:p>
          <a:p>
            <a:r>
              <a:rPr lang="en-US" sz="2000" smtClean="0"/>
              <a:t>Materials include </a:t>
            </a:r>
          </a:p>
          <a:p>
            <a:pPr lvl="1"/>
            <a:r>
              <a:rPr lang="en-US" sz="1800" smtClean="0"/>
              <a:t>Crops: methanol, amino acids, ash coal, creosote, ethephon, controlled atmosphere lime, potassium permanganate</a:t>
            </a:r>
          </a:p>
          <a:p>
            <a:pPr lvl="1"/>
            <a:r>
              <a:rPr lang="en-US" sz="1800" smtClean="0"/>
              <a:t>Livestock: methanol, amino acids</a:t>
            </a:r>
          </a:p>
          <a:p>
            <a:pPr lvl="1"/>
            <a:r>
              <a:rPr lang="en-US" sz="1800" smtClean="0"/>
              <a:t>Handling: amino acids, baking powder, attapulgite clay, magnesium carbonate, non-modified starch, waxes</a:t>
            </a:r>
          </a:p>
          <a:p>
            <a:pPr lvl="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itle 1"/>
          <p:cNvSpPr>
            <a:spLocks noGrp="1"/>
          </p:cNvSpPr>
          <p:nvPr>
            <p:ph type="title"/>
          </p:nvPr>
        </p:nvSpPr>
        <p:spPr>
          <a:xfrm>
            <a:off x="457200" y="1143000"/>
            <a:ext cx="8229600" cy="1143000"/>
          </a:xfrm>
        </p:spPr>
        <p:txBody>
          <a:bodyPr/>
          <a:lstStyle/>
          <a:p>
            <a:r>
              <a:rPr lang="en-US" smtClean="0"/>
              <a:t>Petitions and technical reports</a:t>
            </a:r>
          </a:p>
        </p:txBody>
      </p:sp>
      <p:sp>
        <p:nvSpPr>
          <p:cNvPr id="126978" name="Content Placeholder 2"/>
          <p:cNvSpPr>
            <a:spLocks noGrp="1"/>
          </p:cNvSpPr>
          <p:nvPr>
            <p:ph idx="1"/>
          </p:nvPr>
        </p:nvSpPr>
        <p:spPr>
          <a:xfrm>
            <a:off x="457200" y="2209800"/>
            <a:ext cx="8229600" cy="3505200"/>
          </a:xfrm>
        </p:spPr>
        <p:txBody>
          <a:bodyPr/>
          <a:lstStyle/>
          <a:p>
            <a:r>
              <a:rPr lang="en-US" sz="2400" smtClean="0"/>
              <a:t>AMS Science and Technology (S&amp;T) program is doing Technical Reports (TR) for National List petitions - $6,000 each.</a:t>
            </a:r>
          </a:p>
          <a:p>
            <a:r>
              <a:rPr lang="en-US" sz="2400" smtClean="0"/>
              <a:t>27 petitions are in process</a:t>
            </a:r>
          </a:p>
          <a:p>
            <a:r>
              <a:rPr lang="en-US" sz="2400" smtClean="0"/>
              <a:t>S&amp;T has completed 4 technical reports and has 6 additional reports in process</a:t>
            </a:r>
          </a:p>
          <a:p>
            <a:r>
              <a:rPr lang="en-US" sz="2400" smtClean="0"/>
              <a:t>7 technical reports have been received from S&amp;T and are under review by NOP and NOSB</a:t>
            </a:r>
          </a:p>
          <a:p>
            <a:r>
              <a:rPr lang="en-US" sz="2400" smtClean="0"/>
              <a:t>7 petitions do not need TR, 3 petitions have not been sent to S&amp;T for a TR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457200" y="1219200"/>
            <a:ext cx="8229600" cy="1143000"/>
          </a:xfrm>
        </p:spPr>
        <p:txBody>
          <a:bodyPr/>
          <a:lstStyle/>
          <a:p>
            <a:r>
              <a:rPr lang="en-US" smtClean="0"/>
              <a:t>Input and Collaboration</a:t>
            </a:r>
          </a:p>
        </p:txBody>
      </p:sp>
      <p:sp>
        <p:nvSpPr>
          <p:cNvPr id="73730" name="Content Placeholder 2"/>
          <p:cNvSpPr>
            <a:spLocks noGrp="1"/>
          </p:cNvSpPr>
          <p:nvPr>
            <p:ph idx="1"/>
          </p:nvPr>
        </p:nvSpPr>
        <p:spPr>
          <a:xfrm>
            <a:off x="457200" y="2209800"/>
            <a:ext cx="8229600" cy="3505200"/>
          </a:xfrm>
        </p:spPr>
        <p:txBody>
          <a:bodyPr/>
          <a:lstStyle/>
          <a:p>
            <a:r>
              <a:rPr lang="en-US" sz="2000" smtClean="0"/>
              <a:t>USDA strategic priorities</a:t>
            </a:r>
          </a:p>
          <a:p>
            <a:r>
              <a:rPr lang="en-US" sz="2000" smtClean="0"/>
              <a:t>NOP staff</a:t>
            </a:r>
          </a:p>
          <a:p>
            <a:r>
              <a:rPr lang="en-US" sz="2000" smtClean="0"/>
              <a:t>ANSI and OIG audit</a:t>
            </a:r>
          </a:p>
          <a:p>
            <a:r>
              <a:rPr lang="en-US" sz="2000" smtClean="0"/>
              <a:t>National Organic Standards Board</a:t>
            </a:r>
          </a:p>
          <a:p>
            <a:r>
              <a:rPr lang="en-US" sz="2000" smtClean="0"/>
              <a:t>National Organic Coalition</a:t>
            </a:r>
          </a:p>
          <a:p>
            <a:r>
              <a:rPr lang="en-US" sz="2000" smtClean="0"/>
              <a:t>Accredited Certifiers Association</a:t>
            </a:r>
          </a:p>
          <a:p>
            <a:r>
              <a:rPr lang="en-US" sz="2000" smtClean="0"/>
              <a:t>Organic Trade Association</a:t>
            </a:r>
          </a:p>
          <a:p>
            <a:r>
              <a:rPr lang="en-US" sz="2000" smtClean="0"/>
              <a:t>NODPA – Northeast Organic Dairy Producers Alliance</a:t>
            </a:r>
          </a:p>
          <a:p>
            <a:r>
              <a:rPr lang="en-US" sz="2000" smtClean="0"/>
              <a:t>National Association of State Organic Programs, Cornucopia, Organic Consumers Association, and IFOAM</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Title 1"/>
          <p:cNvSpPr>
            <a:spLocks noGrp="1"/>
          </p:cNvSpPr>
          <p:nvPr>
            <p:ph type="title"/>
          </p:nvPr>
        </p:nvSpPr>
        <p:spPr>
          <a:xfrm>
            <a:off x="457200" y="1219200"/>
            <a:ext cx="8229600" cy="1143000"/>
          </a:xfrm>
        </p:spPr>
        <p:txBody>
          <a:bodyPr/>
          <a:lstStyle/>
          <a:p>
            <a:r>
              <a:rPr lang="en-US" smtClean="0"/>
              <a:t>Spring NOSB meeting</a:t>
            </a:r>
          </a:p>
        </p:txBody>
      </p:sp>
      <p:sp>
        <p:nvSpPr>
          <p:cNvPr id="129026" name="Content Placeholder 2"/>
          <p:cNvSpPr>
            <a:spLocks noGrp="1"/>
          </p:cNvSpPr>
          <p:nvPr>
            <p:ph idx="1"/>
          </p:nvPr>
        </p:nvSpPr>
        <p:spPr>
          <a:xfrm>
            <a:off x="457200" y="2362200"/>
            <a:ext cx="8229600" cy="3352800"/>
          </a:xfrm>
        </p:spPr>
        <p:txBody>
          <a:bodyPr/>
          <a:lstStyle/>
          <a:p>
            <a:r>
              <a:rPr lang="en-US" smtClean="0"/>
              <a:t>Accessory nutrients – clarification of 1995 recommendation is needed</a:t>
            </a:r>
          </a:p>
          <a:p>
            <a:r>
              <a:rPr lang="en-US" smtClean="0"/>
              <a:t>Pesticide residues in compost</a:t>
            </a:r>
          </a:p>
          <a:p>
            <a:r>
              <a:rPr lang="en-US" smtClean="0"/>
              <a:t>Corn steep liquor</a:t>
            </a:r>
          </a:p>
          <a:p>
            <a:r>
              <a:rPr lang="en-US" smtClean="0"/>
              <a:t>Oversight of material evaluation programs</a:t>
            </a:r>
          </a:p>
          <a:p>
            <a:r>
              <a:rPr lang="en-US" smtClean="0"/>
              <a:t>Plan to have meeting in California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2"/>
          <p:cNvSpPr>
            <a:spLocks noGrp="1"/>
          </p:cNvSpPr>
          <p:nvPr>
            <p:ph type="title"/>
          </p:nvPr>
        </p:nvSpPr>
        <p:spPr>
          <a:xfrm>
            <a:off x="228600" y="1066800"/>
            <a:ext cx="6400800" cy="685800"/>
          </a:xfrm>
        </p:spPr>
        <p:txBody>
          <a:bodyPr/>
          <a:lstStyle/>
          <a:p>
            <a:pPr algn="l"/>
            <a:r>
              <a:rPr lang="en-US" smtClean="0"/>
              <a:t>Soap</a:t>
            </a:r>
          </a:p>
        </p:txBody>
      </p:sp>
      <p:sp>
        <p:nvSpPr>
          <p:cNvPr id="131074" name="Content Placeholder 3"/>
          <p:cNvSpPr>
            <a:spLocks noGrp="1"/>
          </p:cNvSpPr>
          <p:nvPr>
            <p:ph idx="1"/>
          </p:nvPr>
        </p:nvSpPr>
        <p:spPr>
          <a:xfrm>
            <a:off x="457200" y="1828800"/>
            <a:ext cx="8229600" cy="4324350"/>
          </a:xfrm>
        </p:spPr>
        <p:txBody>
          <a:bodyPr/>
          <a:lstStyle/>
          <a:p>
            <a:r>
              <a:rPr lang="en-US" sz="2800" smtClean="0"/>
              <a:t>NOP posted a draft notice with request for comments labeling of soap products.</a:t>
            </a:r>
          </a:p>
          <a:p>
            <a:r>
              <a:rPr lang="en-US" sz="2800" smtClean="0"/>
              <a:t>Comments from public were inconclusive.</a:t>
            </a:r>
          </a:p>
          <a:p>
            <a:pPr lvl="1"/>
            <a:r>
              <a:rPr lang="en-US" sz="2400" smtClean="0"/>
              <a:t>Many supported labeling soap as organic.</a:t>
            </a:r>
          </a:p>
          <a:p>
            <a:pPr lvl="1"/>
            <a:r>
              <a:rPr lang="en-US" sz="2400" smtClean="0"/>
              <a:t>Others stated soap was a synthetic and not eligible for organic certification. </a:t>
            </a:r>
          </a:p>
          <a:p>
            <a:r>
              <a:rPr lang="en-US" sz="2400" smtClean="0"/>
              <a:t>Conversations with FDA indicated conflicts between NOP labeling and FDA cosmetic regulations.</a:t>
            </a:r>
          </a:p>
          <a:p>
            <a:r>
              <a:rPr lang="en-US" sz="2400" smtClean="0"/>
              <a:t>Certifiers must ensure labels meet NOP regulations.</a:t>
            </a:r>
          </a:p>
        </p:txBody>
      </p:sp>
      <p:pic>
        <p:nvPicPr>
          <p:cNvPr id="131075" name="Picture 3" descr="C:\Documents and Settings\mbradley\Local Settings\Temporary Internet Files\Content.IE5\4I2W0W1L\MPj01749600000[1].jpg"/>
          <p:cNvPicPr>
            <a:picLocks noChangeAspect="1" noChangeArrowheads="1"/>
          </p:cNvPicPr>
          <p:nvPr/>
        </p:nvPicPr>
        <p:blipFill>
          <a:blip r:embed="rId3"/>
          <a:srcRect/>
          <a:stretch>
            <a:fillRect/>
          </a:stretch>
        </p:blipFill>
        <p:spPr bwMode="auto">
          <a:xfrm>
            <a:off x="7361238" y="1165225"/>
            <a:ext cx="1477962" cy="2217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2"/>
          <p:cNvSpPr>
            <a:spLocks noGrp="1"/>
          </p:cNvSpPr>
          <p:nvPr>
            <p:ph type="title" idx="4294967295"/>
          </p:nvPr>
        </p:nvSpPr>
        <p:spPr>
          <a:xfrm>
            <a:off x="457200" y="1143000"/>
            <a:ext cx="8229600" cy="990600"/>
          </a:xfrm>
        </p:spPr>
        <p:txBody>
          <a:bodyPr/>
          <a:lstStyle/>
          <a:p>
            <a:r>
              <a:rPr lang="en-US" smtClean="0"/>
              <a:t>Pesticide residues in compost</a:t>
            </a:r>
          </a:p>
        </p:txBody>
      </p:sp>
      <p:sp>
        <p:nvSpPr>
          <p:cNvPr id="133122" name="Rectangle 3"/>
          <p:cNvSpPr>
            <a:spLocks noGrp="1"/>
          </p:cNvSpPr>
          <p:nvPr>
            <p:ph type="body" idx="4294967295"/>
          </p:nvPr>
        </p:nvSpPr>
        <p:spPr>
          <a:xfrm>
            <a:off x="457200" y="2133600"/>
            <a:ext cx="8229600" cy="3581400"/>
          </a:xfrm>
        </p:spPr>
        <p:txBody>
          <a:bodyPr/>
          <a:lstStyle/>
          <a:p>
            <a:pPr>
              <a:lnSpc>
                <a:spcPct val="90000"/>
              </a:lnSpc>
            </a:pPr>
            <a:r>
              <a:rPr lang="en-US" sz="2400" smtClean="0"/>
              <a:t>3 municipal waste composts found with bifenthrin residues</a:t>
            </a:r>
          </a:p>
          <a:p>
            <a:pPr>
              <a:lnSpc>
                <a:spcPct val="90000"/>
              </a:lnSpc>
            </a:pPr>
            <a:r>
              <a:rPr lang="en-US" sz="2400" smtClean="0"/>
              <a:t>Residues exceeded the EPA tolerance for bifenthrin in many crops</a:t>
            </a:r>
          </a:p>
          <a:p>
            <a:pPr>
              <a:lnSpc>
                <a:spcPct val="90000"/>
              </a:lnSpc>
            </a:pPr>
            <a:r>
              <a:rPr lang="en-US" sz="2400" smtClean="0"/>
              <a:t>CDFA, under consultation with NOP, notified certifiers that these composts were not allowed in organic crop production</a:t>
            </a:r>
          </a:p>
          <a:p>
            <a:pPr>
              <a:lnSpc>
                <a:spcPct val="90000"/>
              </a:lnSpc>
            </a:pPr>
            <a:r>
              <a:rPr lang="en-US" sz="2400" smtClean="0"/>
              <a:t>NOP has drafted policy that would set a UREC (unavoidable residual environmental contamination) level of 5% of the lowest EPA tolerance level established for the pesticide detected.</a:t>
            </a:r>
          </a:p>
          <a:p>
            <a:pPr>
              <a:lnSpc>
                <a:spcPct val="90000"/>
              </a:lnSpc>
            </a:pPr>
            <a:r>
              <a:rPr lang="en-US" sz="2400" smtClean="0"/>
              <a:t>Plan to provide policy on this issue later this year.</a:t>
            </a:r>
          </a:p>
          <a:p>
            <a:pPr>
              <a:lnSpc>
                <a:spcPct val="90000"/>
              </a:lnSpc>
            </a:pPr>
            <a:endParaRPr lang="en-US" sz="28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Title 1"/>
          <p:cNvSpPr>
            <a:spLocks noGrp="1"/>
          </p:cNvSpPr>
          <p:nvPr>
            <p:ph type="title"/>
          </p:nvPr>
        </p:nvSpPr>
        <p:spPr>
          <a:xfrm>
            <a:off x="457200" y="1219200"/>
            <a:ext cx="8229600" cy="1143000"/>
          </a:xfrm>
        </p:spPr>
        <p:txBody>
          <a:bodyPr/>
          <a:lstStyle/>
          <a:p>
            <a:r>
              <a:rPr lang="en-US" sz="2800" smtClean="0"/>
              <a:t>Use of the term “Organic” on the principal display panel of products that are in “made with organic ingredients” labeling category</a:t>
            </a:r>
          </a:p>
        </p:txBody>
      </p:sp>
      <p:sp>
        <p:nvSpPr>
          <p:cNvPr id="135170" name="Content Placeholder 2"/>
          <p:cNvSpPr>
            <a:spLocks noGrp="1"/>
          </p:cNvSpPr>
          <p:nvPr>
            <p:ph idx="1"/>
          </p:nvPr>
        </p:nvSpPr>
        <p:spPr>
          <a:xfrm>
            <a:off x="457200" y="2667000"/>
            <a:ext cx="8229600" cy="3048000"/>
          </a:xfrm>
        </p:spPr>
        <p:txBody>
          <a:bodyPr/>
          <a:lstStyle/>
          <a:p>
            <a:r>
              <a:rPr lang="en-US" sz="2000" smtClean="0"/>
              <a:t>Increasingly liberal use of the term “organic” on products in “made with” category.  </a:t>
            </a:r>
          </a:p>
          <a:p>
            <a:r>
              <a:rPr lang="en-US" sz="2000" smtClean="0"/>
              <a:t>“Made with” category restricts use of the term “organic” to certain font size and format restrictions on principal display panel.</a:t>
            </a:r>
          </a:p>
          <a:p>
            <a:r>
              <a:rPr lang="en-US" sz="2000" smtClean="0"/>
              <a:t>Plan to clarify that use of term “organic” is restricted to use as specified in 205.304 and that use of the term “organic” in a brand name must meet requirements in 205.304.</a:t>
            </a:r>
          </a:p>
          <a:p>
            <a:pPr>
              <a:buFont typeface="Arial" pitchFamily="20" charset="0"/>
              <a:buNone/>
            </a:pPr>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Title 1"/>
          <p:cNvSpPr>
            <a:spLocks noGrp="1"/>
          </p:cNvSpPr>
          <p:nvPr>
            <p:ph type="title"/>
          </p:nvPr>
        </p:nvSpPr>
        <p:spPr>
          <a:xfrm>
            <a:off x="457200" y="1143000"/>
            <a:ext cx="8229600" cy="1143000"/>
          </a:xfrm>
        </p:spPr>
        <p:txBody>
          <a:bodyPr/>
          <a:lstStyle/>
          <a:p>
            <a:r>
              <a:rPr lang="en-US" smtClean="0"/>
              <a:t>Corn steep liquor</a:t>
            </a:r>
          </a:p>
        </p:txBody>
      </p:sp>
      <p:sp>
        <p:nvSpPr>
          <p:cNvPr id="137218" name="Content Placeholder 2"/>
          <p:cNvSpPr>
            <a:spLocks noGrp="1"/>
          </p:cNvSpPr>
          <p:nvPr>
            <p:ph idx="1"/>
          </p:nvPr>
        </p:nvSpPr>
        <p:spPr>
          <a:xfrm>
            <a:off x="457200" y="2438400"/>
            <a:ext cx="8229600" cy="3276600"/>
          </a:xfrm>
        </p:spPr>
        <p:txBody>
          <a:bodyPr/>
          <a:lstStyle/>
          <a:p>
            <a:r>
              <a:rPr lang="en-US" sz="2000" smtClean="0"/>
              <a:t>Corn steep liquor is a product of the wet milling process.  Other products of wet milling include corn gluten, corn meal, corn syrup and corn starch.</a:t>
            </a:r>
          </a:p>
          <a:p>
            <a:r>
              <a:rPr lang="en-US" sz="2000" smtClean="0"/>
              <a:t>OMRI, WSDA and others accepted corn steep liquor as a nonsynthetic for many years.</a:t>
            </a:r>
          </a:p>
          <a:p>
            <a:r>
              <a:rPr lang="en-US" sz="2000" smtClean="0"/>
              <a:t>The addition of sulfur dioxide is part of the wet milling process.  There is a debate about whether the addition of sulfur dioxide causes chemical changes to the corn and makes it a synthetic.   </a:t>
            </a:r>
          </a:p>
          <a:p>
            <a:r>
              <a:rPr lang="en-US" sz="2000" smtClean="0"/>
              <a:t> As of November 2, 2009 WSDA is no longer allowing products with corn steep liquor.  OMRI is in the process of removing all of their products from the OMRI list.  In the meantime you have some products allowed and some prohibited.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Title 1"/>
          <p:cNvSpPr>
            <a:spLocks noGrp="1"/>
          </p:cNvSpPr>
          <p:nvPr>
            <p:ph type="title"/>
          </p:nvPr>
        </p:nvSpPr>
        <p:spPr>
          <a:xfrm>
            <a:off x="457200" y="1143000"/>
            <a:ext cx="8229600" cy="1143000"/>
          </a:xfrm>
        </p:spPr>
        <p:txBody>
          <a:bodyPr/>
          <a:lstStyle/>
          <a:p>
            <a:r>
              <a:rPr lang="en-US" smtClean="0"/>
              <a:t>Corn steep liquor</a:t>
            </a:r>
          </a:p>
        </p:txBody>
      </p:sp>
      <p:sp>
        <p:nvSpPr>
          <p:cNvPr id="139266" name="Content Placeholder 2"/>
          <p:cNvSpPr>
            <a:spLocks noGrp="1"/>
          </p:cNvSpPr>
          <p:nvPr>
            <p:ph idx="1"/>
          </p:nvPr>
        </p:nvSpPr>
        <p:spPr>
          <a:xfrm>
            <a:off x="457200" y="2438400"/>
            <a:ext cx="8229600" cy="3276600"/>
          </a:xfrm>
        </p:spPr>
        <p:txBody>
          <a:bodyPr/>
          <a:lstStyle/>
          <a:p>
            <a:r>
              <a:rPr lang="en-US" sz="1800" smtClean="0"/>
              <a:t>NOP should allow corn steep liquor until the NOSB makes a determination on whether it is a synthetic at the spring NOSB meeting.</a:t>
            </a:r>
          </a:p>
          <a:p>
            <a:pPr lvl="1"/>
            <a:r>
              <a:rPr lang="en-US" sz="1400" smtClean="0"/>
              <a:t>Product has been allowed by the NOP, certifiers, and OMRI for many years</a:t>
            </a:r>
          </a:p>
          <a:p>
            <a:pPr lvl="1"/>
            <a:r>
              <a:rPr lang="en-US" sz="1400" smtClean="0"/>
              <a:t>Other input products that are considered nonsynthetic use synthetics during the manufacturing process (e.g. fish fertilizer with ethoxyquin, synthetics used during manufacturing that are removed from the final product)</a:t>
            </a:r>
          </a:p>
          <a:p>
            <a:pPr lvl="1"/>
            <a:r>
              <a:rPr lang="en-US" sz="1400" smtClean="0"/>
              <a:t>There is significant debate on whether corn steep liquor is natural or synthetic.</a:t>
            </a:r>
          </a:p>
          <a:p>
            <a:pPr lvl="1"/>
            <a:r>
              <a:rPr lang="en-US" sz="1400" smtClean="0"/>
              <a:t>Need for a transparent and fair process to remove products from the approved list. </a:t>
            </a:r>
          </a:p>
          <a:p>
            <a:r>
              <a:rPr lang="en-US" sz="1800" smtClean="0"/>
              <a:t>If the NOSB determines that corn steep liquor is synthetic than future uses of the ingredient will be prohibited unless it is added to the National List.</a:t>
            </a:r>
          </a:p>
          <a:p>
            <a:r>
              <a:rPr lang="en-US" sz="1800" smtClean="0"/>
              <a:t>If the NOSB determines that corn steep liquor is nonsynthetic than the product can continue to be used as a crop fertility input.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2"/>
          <p:cNvSpPr>
            <a:spLocks noGrp="1"/>
          </p:cNvSpPr>
          <p:nvPr>
            <p:ph type="title" idx="4294967295"/>
          </p:nvPr>
        </p:nvSpPr>
        <p:spPr>
          <a:xfrm>
            <a:off x="457200" y="1143000"/>
            <a:ext cx="8229600" cy="1143000"/>
          </a:xfrm>
        </p:spPr>
        <p:txBody>
          <a:bodyPr/>
          <a:lstStyle/>
          <a:p>
            <a:r>
              <a:rPr lang="en-US" smtClean="0"/>
              <a:t>Problems with Materials</a:t>
            </a:r>
          </a:p>
        </p:txBody>
      </p:sp>
      <p:sp>
        <p:nvSpPr>
          <p:cNvPr id="141314" name="Rectangle 3"/>
          <p:cNvSpPr>
            <a:spLocks noGrp="1"/>
          </p:cNvSpPr>
          <p:nvPr>
            <p:ph type="body" idx="4294967295"/>
          </p:nvPr>
        </p:nvSpPr>
        <p:spPr>
          <a:xfrm>
            <a:off x="457200" y="2286000"/>
            <a:ext cx="8229600" cy="3429000"/>
          </a:xfrm>
        </p:spPr>
        <p:txBody>
          <a:bodyPr/>
          <a:lstStyle/>
          <a:p>
            <a:pPr>
              <a:lnSpc>
                <a:spcPct val="80000"/>
              </a:lnSpc>
            </a:pPr>
            <a:r>
              <a:rPr lang="en-US" sz="2400" smtClean="0"/>
              <a:t>Inconsistency in approved materials – some certifiers allow, some prohibit certain inputs; some products prohibited by NOP/CDFA listed by OMRI or WSDA due to each organization’s procedures.</a:t>
            </a:r>
          </a:p>
          <a:p>
            <a:pPr>
              <a:lnSpc>
                <a:spcPct val="80000"/>
              </a:lnSpc>
            </a:pPr>
            <a:r>
              <a:rPr lang="en-US" sz="2400" smtClean="0"/>
              <a:t>Impact on businesses that have product that was previously approved suddenly prohibited.</a:t>
            </a:r>
          </a:p>
          <a:p>
            <a:pPr>
              <a:lnSpc>
                <a:spcPct val="80000"/>
              </a:lnSpc>
            </a:pPr>
            <a:r>
              <a:rPr lang="en-US" sz="2400" smtClean="0"/>
              <a:t>Impact on certified organic farms that have purchased product that is now prohibited.</a:t>
            </a:r>
          </a:p>
          <a:p>
            <a:pPr>
              <a:lnSpc>
                <a:spcPct val="80000"/>
              </a:lnSpc>
            </a:pPr>
            <a:r>
              <a:rPr lang="en-US" sz="2400" smtClean="0"/>
              <a:t>Impact on certified organic farms that use products that were approved and are now prohibited.</a:t>
            </a:r>
          </a:p>
          <a:p>
            <a:pPr>
              <a:lnSpc>
                <a:spcPct val="80000"/>
              </a:lnSpc>
            </a:pPr>
            <a:r>
              <a:rPr lang="en-US" sz="2400" smtClean="0"/>
              <a:t>NOP lack of authority over material manufacturers.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524000"/>
            <a:ext cx="7467600" cy="4142673"/>
          </a:xfrm>
          <a:prstGeom prst="rect">
            <a:avLst/>
          </a:prstGeom>
          <a:scene3d>
            <a:camera prst="perspectiveFront"/>
            <a:lightRig rig="threePt" dir="t"/>
          </a:scene3d>
          <a:sp3d>
            <a:bevelT w="114300" prst="artDeco"/>
          </a:sp3d>
        </p:spPr>
        <p:style>
          <a:lnRef idx="1">
            <a:schemeClr val="accent3"/>
          </a:lnRef>
          <a:fillRef idx="2">
            <a:schemeClr val="accent3"/>
          </a:fillRef>
          <a:effectRef idx="1">
            <a:schemeClr val="accent3"/>
          </a:effectRef>
          <a:fontRef idx="minor">
            <a:schemeClr val="dk1"/>
          </a:fontRef>
        </p:style>
        <p:txBody>
          <a:bodyPr lIns="9144" tIns="9144" rIns="9144" bIns="9144">
            <a:spAutoFit/>
          </a:bodyPr>
          <a:lstStyle/>
          <a:p>
            <a:pPr>
              <a:defRPr/>
            </a:pPr>
            <a:r>
              <a:rPr lang="en-US" sz="2800" b="1" i="1" dirty="0"/>
              <a:t>"An organic farm, properly speaking, is not one that uses certain methods and substances and avoids others; it is a farm whose structure is formed in imitation of the structure of a natural system that has the integrity, the independence and the benign dependence of an organism.“</a:t>
            </a:r>
          </a:p>
          <a:p>
            <a:pPr>
              <a:defRPr/>
            </a:pPr>
            <a:r>
              <a:rPr lang="en-US" sz="2800" b="1" i="1" dirty="0"/>
              <a:t/>
            </a:r>
            <a:br>
              <a:rPr lang="en-US" sz="2800" b="1" i="1" dirty="0"/>
            </a:br>
            <a:r>
              <a:rPr lang="en-US" dirty="0"/>
              <a:t>--Wendell Berry,</a:t>
            </a:r>
            <a:br>
              <a:rPr lang="en-US" dirty="0"/>
            </a:br>
            <a:r>
              <a:rPr lang="en-US" dirty="0"/>
              <a:t>Farmer and Author,</a:t>
            </a:r>
            <a:br>
              <a:rPr lang="en-US" dirty="0"/>
            </a:br>
            <a:r>
              <a:rPr lang="en-US" dirty="0"/>
              <a:t>Henry County, Kentucky, 1982</a:t>
            </a: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p:nvPr>
        </p:nvSpPr>
        <p:spPr>
          <a:xfrm>
            <a:off x="381000" y="1066800"/>
            <a:ext cx="8229600" cy="838200"/>
          </a:xfrm>
        </p:spPr>
        <p:txBody>
          <a:bodyPr/>
          <a:lstStyle/>
          <a:p>
            <a:r>
              <a:rPr lang="en-US" smtClean="0"/>
              <a:t>Priorities</a:t>
            </a:r>
          </a:p>
        </p:txBody>
      </p:sp>
      <p:sp>
        <p:nvSpPr>
          <p:cNvPr id="75778" name="Rectangle 4"/>
          <p:cNvSpPr>
            <a:spLocks noGrp="1"/>
          </p:cNvSpPr>
          <p:nvPr>
            <p:ph type="body" sz="half" idx="1"/>
          </p:nvPr>
        </p:nvSpPr>
        <p:spPr>
          <a:xfrm>
            <a:off x="457200" y="1828800"/>
            <a:ext cx="4038600" cy="3733800"/>
          </a:xfrm>
        </p:spPr>
        <p:txBody>
          <a:bodyPr/>
          <a:lstStyle/>
          <a:p>
            <a:r>
              <a:rPr lang="en-US" smtClean="0"/>
              <a:t>Publish the Access to Pasture final rule</a:t>
            </a:r>
          </a:p>
          <a:p>
            <a:r>
              <a:rPr lang="en-US" smtClean="0"/>
              <a:t>Develop strategic plan</a:t>
            </a:r>
          </a:p>
          <a:p>
            <a:r>
              <a:rPr lang="en-US" smtClean="0"/>
              <a:t>Peer review</a:t>
            </a:r>
          </a:p>
          <a:p>
            <a:r>
              <a:rPr lang="en-US" smtClean="0"/>
              <a:t>Website revision and improvements</a:t>
            </a:r>
          </a:p>
          <a:p>
            <a:r>
              <a:rPr lang="en-US" smtClean="0"/>
              <a:t>Hire qualified staff</a:t>
            </a:r>
          </a:p>
          <a:p>
            <a:r>
              <a:rPr lang="en-US" smtClean="0"/>
              <a:t>More training for staff and ACAs</a:t>
            </a:r>
          </a:p>
          <a:p>
            <a:endParaRPr lang="en-US" smtClean="0"/>
          </a:p>
        </p:txBody>
      </p:sp>
      <p:sp>
        <p:nvSpPr>
          <p:cNvPr id="75779" name="Rectangle 5"/>
          <p:cNvSpPr>
            <a:spLocks noGrp="1"/>
          </p:cNvSpPr>
          <p:nvPr>
            <p:ph type="body" sz="half" idx="2"/>
          </p:nvPr>
        </p:nvSpPr>
        <p:spPr>
          <a:xfrm>
            <a:off x="4648200" y="1905000"/>
            <a:ext cx="4038600" cy="3733800"/>
          </a:xfrm>
        </p:spPr>
        <p:txBody>
          <a:bodyPr/>
          <a:lstStyle/>
          <a:p>
            <a:r>
              <a:rPr lang="en-US" smtClean="0"/>
              <a:t>Implement the NOSB recommendations</a:t>
            </a:r>
          </a:p>
          <a:p>
            <a:r>
              <a:rPr lang="en-US" smtClean="0"/>
              <a:t>Quality Manual</a:t>
            </a:r>
          </a:p>
          <a:p>
            <a:r>
              <a:rPr lang="en-US" smtClean="0"/>
              <a:t>Program Manual</a:t>
            </a:r>
          </a:p>
          <a:p>
            <a:r>
              <a:rPr lang="en-US" smtClean="0"/>
              <a:t>Uphold and Enforce the standards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a:xfrm>
            <a:off x="457200" y="1143000"/>
            <a:ext cx="8229600" cy="1143000"/>
          </a:xfrm>
        </p:spPr>
        <p:txBody>
          <a:bodyPr/>
          <a:lstStyle/>
          <a:p>
            <a:r>
              <a:rPr lang="en-US" smtClean="0"/>
              <a:t>Work plan highlights</a:t>
            </a:r>
          </a:p>
        </p:txBody>
      </p:sp>
      <p:sp>
        <p:nvSpPr>
          <p:cNvPr id="77826" name="Content Placeholder 2"/>
          <p:cNvSpPr>
            <a:spLocks noGrp="1"/>
          </p:cNvSpPr>
          <p:nvPr>
            <p:ph idx="1"/>
          </p:nvPr>
        </p:nvSpPr>
        <p:spPr>
          <a:xfrm>
            <a:off x="457200" y="2286000"/>
            <a:ext cx="8229600" cy="3429000"/>
          </a:xfrm>
        </p:spPr>
        <p:txBody>
          <a:bodyPr/>
          <a:lstStyle/>
          <a:p>
            <a:r>
              <a:rPr lang="en-US" sz="2000" smtClean="0"/>
              <a:t>Complete petition substances database by February 2010.</a:t>
            </a:r>
          </a:p>
          <a:p>
            <a:r>
              <a:rPr lang="en-US" sz="2000" smtClean="0"/>
              <a:t>Develop training module for Access to Pasture final rule by publication date.</a:t>
            </a:r>
          </a:p>
          <a:p>
            <a:r>
              <a:rPr lang="en-US" sz="2000" smtClean="0"/>
              <a:t>Ensure smooth implementation of US-Canada equivalency agreement.</a:t>
            </a:r>
          </a:p>
          <a:p>
            <a:r>
              <a:rPr lang="en-US" sz="2000" smtClean="0"/>
              <a:t>Complete rulemaking on NOSB material recommendations.</a:t>
            </a:r>
          </a:p>
          <a:p>
            <a:r>
              <a:rPr lang="en-US" sz="2000" smtClean="0"/>
              <a:t>Complete assessment of state organic programs by early 2010.</a:t>
            </a:r>
          </a:p>
          <a:p>
            <a:r>
              <a:rPr lang="en-US" sz="2000" smtClean="0"/>
              <a:t>Develop a penalty matrix and a procedure to utilize civil penalties for willful violations of the NOP by February 2010.</a:t>
            </a:r>
          </a:p>
          <a:p>
            <a:endParaRPr lang="en-US" sz="2000" smtClean="0"/>
          </a:p>
          <a:p>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p:cNvSpPr>
          <p:nvPr>
            <p:ph type="title" idx="4294967295"/>
          </p:nvPr>
        </p:nvSpPr>
        <p:spPr>
          <a:xfrm>
            <a:off x="533400" y="1143000"/>
            <a:ext cx="8229600" cy="1143000"/>
          </a:xfrm>
        </p:spPr>
        <p:txBody>
          <a:bodyPr/>
          <a:lstStyle/>
          <a:p>
            <a:r>
              <a:rPr lang="en-US" smtClean="0"/>
              <a:t>Decision Making Procedures </a:t>
            </a:r>
          </a:p>
        </p:txBody>
      </p:sp>
      <p:sp>
        <p:nvSpPr>
          <p:cNvPr id="79874" name="Rectangle 3"/>
          <p:cNvSpPr>
            <a:spLocks noGrp="1"/>
          </p:cNvSpPr>
          <p:nvPr>
            <p:ph type="body" idx="4294967295"/>
          </p:nvPr>
        </p:nvSpPr>
        <p:spPr>
          <a:xfrm>
            <a:off x="457200" y="2286000"/>
            <a:ext cx="8229600" cy="3505200"/>
          </a:xfrm>
        </p:spPr>
        <p:txBody>
          <a:bodyPr/>
          <a:lstStyle/>
          <a:p>
            <a:pPr>
              <a:lnSpc>
                <a:spcPct val="80000"/>
              </a:lnSpc>
            </a:pPr>
            <a:r>
              <a:rPr lang="en-US" sz="2000" smtClean="0"/>
              <a:t>Identify issue that needs clarification.  Obtain information and draft policy.</a:t>
            </a:r>
          </a:p>
          <a:p>
            <a:pPr>
              <a:lnSpc>
                <a:spcPct val="80000"/>
              </a:lnSpc>
            </a:pPr>
            <a:r>
              <a:rPr lang="en-US" sz="2000" smtClean="0"/>
              <a:t>Draft policy is reviewed by AMS Administrator’s Office, Office of General Counsel.</a:t>
            </a:r>
          </a:p>
          <a:p>
            <a:pPr>
              <a:lnSpc>
                <a:spcPct val="80000"/>
              </a:lnSpc>
            </a:pPr>
            <a:r>
              <a:rPr lang="en-US" sz="2000" smtClean="0"/>
              <a:t>Draft provided to NOSB and ACAs for review and feedback.</a:t>
            </a:r>
          </a:p>
          <a:p>
            <a:pPr>
              <a:lnSpc>
                <a:spcPct val="80000"/>
              </a:lnSpc>
            </a:pPr>
            <a:r>
              <a:rPr lang="en-US" sz="2000" smtClean="0"/>
              <a:t>Interim Policy is issued to all ACAs, State Organic Programs, Recognition Agreements and posted on NOP website.</a:t>
            </a:r>
          </a:p>
          <a:p>
            <a:pPr>
              <a:lnSpc>
                <a:spcPct val="80000"/>
              </a:lnSpc>
            </a:pPr>
            <a:r>
              <a:rPr lang="en-US" sz="2000" smtClean="0"/>
              <a:t>Interim Policy is put on next NOSB meeting agenda for public comment and NOSB recommendation.</a:t>
            </a:r>
          </a:p>
          <a:p>
            <a:pPr>
              <a:lnSpc>
                <a:spcPct val="80000"/>
              </a:lnSpc>
            </a:pPr>
            <a:r>
              <a:rPr lang="en-US" sz="2000" smtClean="0"/>
              <a:t>Final Policy is incorporated into NOP Program Manual.</a:t>
            </a:r>
          </a:p>
          <a:p>
            <a:pPr>
              <a:lnSpc>
                <a:spcPct val="80000"/>
              </a:lnSpc>
            </a:pPr>
            <a:endParaRPr lang="en-US"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p:cNvSpPr>
          <p:nvPr>
            <p:ph type="title"/>
          </p:nvPr>
        </p:nvSpPr>
        <p:spPr>
          <a:xfrm>
            <a:off x="457200" y="1219200"/>
            <a:ext cx="8229600" cy="1143000"/>
          </a:xfrm>
        </p:spPr>
        <p:txBody>
          <a:bodyPr/>
          <a:lstStyle/>
          <a:p>
            <a:r>
              <a:rPr lang="en-US" smtClean="0"/>
              <a:t>Age of enforcement</a:t>
            </a:r>
          </a:p>
        </p:txBody>
      </p:sp>
      <p:sp>
        <p:nvSpPr>
          <p:cNvPr id="81922" name="Rectangle 3"/>
          <p:cNvSpPr>
            <a:spLocks noGrp="1"/>
          </p:cNvSpPr>
          <p:nvPr>
            <p:ph type="body" idx="1"/>
          </p:nvPr>
        </p:nvSpPr>
        <p:spPr>
          <a:xfrm>
            <a:off x="457200" y="2209800"/>
            <a:ext cx="8229600" cy="3657600"/>
          </a:xfrm>
        </p:spPr>
        <p:txBody>
          <a:bodyPr/>
          <a:lstStyle/>
          <a:p>
            <a:r>
              <a:rPr lang="en-US" sz="2400" smtClean="0"/>
              <a:t>Penalty matrix including civil penalties</a:t>
            </a:r>
          </a:p>
          <a:p>
            <a:r>
              <a:rPr lang="en-US" sz="2400" smtClean="0"/>
              <a:t>Clarification and enforcement on access to pasture and labels</a:t>
            </a:r>
          </a:p>
          <a:p>
            <a:r>
              <a:rPr lang="en-US" sz="2400" smtClean="0"/>
              <a:t>Market surveillance – collaborate with other AMS programs, ACAs and states</a:t>
            </a:r>
          </a:p>
          <a:p>
            <a:r>
              <a:rPr lang="en-US" sz="2400" smtClean="0"/>
              <a:t>Unannounced inspections – require ACAs to conduct percentage of unannounced inspections </a:t>
            </a:r>
          </a:p>
          <a:p>
            <a:r>
              <a:rPr lang="en-US" sz="2400" smtClean="0"/>
              <a:t>Utilize pesticide residue sampling as required by OFPA to identify problems and enhance organic integrity</a:t>
            </a:r>
          </a:p>
          <a:p>
            <a:r>
              <a:rPr lang="en-US" sz="2400" smtClean="0"/>
              <a:t>Develop a system of risk based inspections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609600" y="1066800"/>
            <a:ext cx="4191000" cy="762000"/>
          </a:xfrm>
          <a:prstGeom prst="rect">
            <a:avLst/>
          </a:prstGeom>
          <a:ln>
            <a:headEnd/>
            <a:tailEnd/>
          </a:ln>
          <a:scene3d>
            <a:camera prst="orthographicFront"/>
            <a:lightRig rig="threePt" dir="t"/>
          </a:scene3d>
          <a:sp3d>
            <a:bevelT prst="relaxedInset"/>
          </a:sp3d>
        </p:spPr>
        <p:style>
          <a:lnRef idx="1">
            <a:schemeClr val="accent3"/>
          </a:lnRef>
          <a:fillRef idx="2">
            <a:schemeClr val="accent3"/>
          </a:fillRef>
          <a:effectRef idx="1">
            <a:schemeClr val="accent3"/>
          </a:effectRef>
          <a:fontRef idx="minor">
            <a:schemeClr val="dk1"/>
          </a:fontRef>
        </p:style>
        <p:txBody>
          <a:bodyPr lIns="9144" tIns="9144" rIns="9144" bIns="9144" anchor="ctr"/>
          <a:lstStyle/>
          <a:p>
            <a:pPr>
              <a:defRPr/>
            </a:pPr>
            <a:r>
              <a:rPr lang="en-US" sz="3200" b="1" dirty="0"/>
              <a:t>Organizational Structure</a:t>
            </a:r>
            <a:endParaRPr lang="en-US" sz="3200" b="1" dirty="0">
              <a:solidFill>
                <a:schemeClr val="tx1"/>
              </a:solidFill>
              <a:latin typeface="+mj-lt"/>
              <a:ea typeface="+mj-ea"/>
              <a:cs typeface="+mj-cs"/>
            </a:endParaRPr>
          </a:p>
        </p:txBody>
      </p:sp>
      <p:graphicFrame>
        <p:nvGraphicFramePr>
          <p:cNvPr id="7" name="Content Placeholder 3"/>
          <p:cNvGraphicFramePr>
            <a:graphicFrameLocks noGrp="1"/>
          </p:cNvGraphicFramePr>
          <p:nvPr>
            <p:ph idx="1"/>
          </p:nvPr>
        </p:nvGraphicFramePr>
        <p:xfrm>
          <a:off x="457200" y="2209800"/>
          <a:ext cx="82296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a:xfrm>
            <a:off x="457200" y="990600"/>
            <a:ext cx="8229600" cy="685800"/>
          </a:xfrm>
        </p:spPr>
        <p:txBody>
          <a:bodyPr/>
          <a:lstStyle/>
          <a:p>
            <a:r>
              <a:rPr lang="en-US" smtClean="0"/>
              <a:t>Staffing plan</a:t>
            </a:r>
          </a:p>
        </p:txBody>
      </p:sp>
      <p:sp>
        <p:nvSpPr>
          <p:cNvPr id="86018" name="Content Placeholder 2"/>
          <p:cNvSpPr>
            <a:spLocks noGrp="1"/>
          </p:cNvSpPr>
          <p:nvPr>
            <p:ph idx="1"/>
          </p:nvPr>
        </p:nvSpPr>
        <p:spPr>
          <a:xfrm>
            <a:off x="457200" y="1676400"/>
            <a:ext cx="8229600" cy="3886200"/>
          </a:xfrm>
        </p:spPr>
        <p:txBody>
          <a:bodyPr/>
          <a:lstStyle/>
          <a:p>
            <a:r>
              <a:rPr lang="en-US" sz="1800" smtClean="0"/>
              <a:t>Office of the Deputy Administrator – 7 FTEs</a:t>
            </a:r>
          </a:p>
          <a:p>
            <a:pPr lvl="1"/>
            <a:r>
              <a:rPr lang="en-US" sz="1600" smtClean="0"/>
              <a:t>Budget, web site, quality management, personnel, strategic planning, NOSB</a:t>
            </a:r>
          </a:p>
          <a:p>
            <a:pPr lvl="1"/>
            <a:r>
              <a:rPr lang="en-US" sz="1600" smtClean="0"/>
              <a:t>Deputy Administrator, NOSB support group (NOSB Executive Director, Advisory Board Specialist, Petition and National List Specialist) </a:t>
            </a:r>
          </a:p>
          <a:p>
            <a:pPr lvl="1"/>
            <a:r>
              <a:rPr lang="en-US" sz="1600" smtClean="0"/>
              <a:t>Associate Deputy Administrator, Secretary, Quality Manager (new hires)</a:t>
            </a:r>
          </a:p>
          <a:p>
            <a:r>
              <a:rPr lang="en-US" sz="1800" smtClean="0"/>
              <a:t>Accreditation and International Branch – 6 FTEs</a:t>
            </a:r>
          </a:p>
          <a:p>
            <a:pPr lvl="1"/>
            <a:r>
              <a:rPr lang="en-US" sz="1600" smtClean="0"/>
              <a:t>Accreditation, recognition and equivalency agreements, state organic programs, training</a:t>
            </a:r>
          </a:p>
          <a:p>
            <a:pPr lvl="1"/>
            <a:r>
              <a:rPr lang="en-US" sz="1600" smtClean="0"/>
              <a:t>Branch Chief, Accreditation Manager, Accreditation Assistant</a:t>
            </a:r>
          </a:p>
          <a:p>
            <a:pPr lvl="1"/>
            <a:r>
              <a:rPr lang="en-US" sz="1600" smtClean="0"/>
              <a:t>International Manager, Review Specialist, Training Manager (new hires)</a:t>
            </a:r>
          </a:p>
          <a:p>
            <a:r>
              <a:rPr lang="en-US" sz="1800" smtClean="0"/>
              <a:t>Compliance and Enforcement Branch – 7 FTEs</a:t>
            </a:r>
          </a:p>
          <a:p>
            <a:pPr lvl="1"/>
            <a:r>
              <a:rPr lang="en-US" sz="1600" smtClean="0"/>
              <a:t>Investigates complaints, enforces standards</a:t>
            </a:r>
          </a:p>
          <a:p>
            <a:pPr lvl="1"/>
            <a:r>
              <a:rPr lang="en-US" sz="1600" smtClean="0"/>
              <a:t>Branch Chief, 4 Compliance Officers</a:t>
            </a:r>
          </a:p>
          <a:p>
            <a:pPr lvl="1"/>
            <a:r>
              <a:rPr lang="en-US" sz="1600" smtClean="0"/>
              <a:t>Federal Career Intern, Compliance Officer (new hires)</a:t>
            </a:r>
          </a:p>
          <a:p>
            <a:pPr lvl="1"/>
            <a:endParaRPr lang="en-US" sz="20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Custom Design">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7813</TotalTime>
  <Words>3240</Words>
  <Application>Microsoft Office PowerPoint</Application>
  <PresentationFormat>On-screen Show (4:3)</PresentationFormat>
  <Paragraphs>406</Paragraphs>
  <Slides>37</Slides>
  <Notes>37</Notes>
  <HiddenSlides>0</HiddenSlides>
  <MMClips>0</MMClips>
  <ScaleCrop>false</ScaleCrop>
  <HeadingPairs>
    <vt:vector size="4" baseType="variant">
      <vt:variant>
        <vt:lpstr>Theme</vt:lpstr>
      </vt:variant>
      <vt:variant>
        <vt:i4>5</vt:i4>
      </vt:variant>
      <vt:variant>
        <vt:lpstr>Slide Titles</vt:lpstr>
      </vt:variant>
      <vt:variant>
        <vt:i4>37</vt:i4>
      </vt:variant>
    </vt:vector>
  </HeadingPairs>
  <TitlesOfParts>
    <vt:vector size="42" baseType="lpstr">
      <vt:lpstr>1_Custom Design</vt:lpstr>
      <vt:lpstr>3_Custom Design</vt:lpstr>
      <vt:lpstr>2_Custom Design</vt:lpstr>
      <vt:lpstr>Custom Design</vt:lpstr>
      <vt:lpstr>4_Custom Design</vt:lpstr>
      <vt:lpstr>National Organic Program Report</vt:lpstr>
      <vt:lpstr>National Organic Program</vt:lpstr>
      <vt:lpstr>Input and Collaboration</vt:lpstr>
      <vt:lpstr>Priorities</vt:lpstr>
      <vt:lpstr>Work plan highlights</vt:lpstr>
      <vt:lpstr>Decision Making Procedures </vt:lpstr>
      <vt:lpstr>Age of enforcement</vt:lpstr>
      <vt:lpstr>PowerPoint Presentation</vt:lpstr>
      <vt:lpstr>Staffing plan</vt:lpstr>
      <vt:lpstr>Staffing plan</vt:lpstr>
      <vt:lpstr>Other USDA resources</vt:lpstr>
      <vt:lpstr>PowerPoint Presentation</vt:lpstr>
      <vt:lpstr>PowerPoint Presentation</vt:lpstr>
      <vt:lpstr>Training</vt:lpstr>
      <vt:lpstr>US Training</vt:lpstr>
      <vt:lpstr>PowerPoint Presentation</vt:lpstr>
      <vt:lpstr>Recognition Agreements</vt:lpstr>
      <vt:lpstr>Equivalence </vt:lpstr>
      <vt:lpstr>Accreditation</vt:lpstr>
      <vt:lpstr>PowerPoint Presentation</vt:lpstr>
      <vt:lpstr>What We have Accomplished</vt:lpstr>
      <vt:lpstr>What We have Accomplished</vt:lpstr>
      <vt:lpstr>Our Impact on the Organic Community </vt:lpstr>
      <vt:lpstr>NOSB Recommendations</vt:lpstr>
      <vt:lpstr>Practice standards</vt:lpstr>
      <vt:lpstr>Materials</vt:lpstr>
      <vt:lpstr>Recommendations not needing rule making</vt:lpstr>
      <vt:lpstr>Tabled materials – “Take from the Table”</vt:lpstr>
      <vt:lpstr>Petitions and technical reports</vt:lpstr>
      <vt:lpstr>Spring NOSB meeting</vt:lpstr>
      <vt:lpstr>Soap</vt:lpstr>
      <vt:lpstr>Pesticide residues in compost</vt:lpstr>
      <vt:lpstr>Use of the term “Organic” on the principal display panel of products that are in “made with organic ingredients” labeling category</vt:lpstr>
      <vt:lpstr>Corn steep liquor</vt:lpstr>
      <vt:lpstr>Corn steep liquor</vt:lpstr>
      <vt:lpstr>Problems with Materials</vt:lpstr>
      <vt:lpstr>PowerPoint Presentation</vt:lpstr>
    </vt:vector>
  </TitlesOfParts>
  <Company>USDA - AMS TM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Government User</dc:creator>
  <cp:lastModifiedBy>User</cp:lastModifiedBy>
  <cp:revision>521</cp:revision>
  <dcterms:created xsi:type="dcterms:W3CDTF">2009-04-29T16:45:58Z</dcterms:created>
  <dcterms:modified xsi:type="dcterms:W3CDTF">2018-10-18T19:30:52Z</dcterms:modified>
</cp:coreProperties>
</file>