
<file path=[Content_Types].xml><?xml version="1.0" encoding="utf-8"?>
<Types xmlns="http://schemas.openxmlformats.org/package/2006/content-types">
  <Default Extension="png" ContentType="image/png"/>
  <Default Extension="jpeg" ContentType="image/jpeg"/>
  <Default Extension="mov" ContentType="video/unknown"/>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70" r:id="rId2"/>
    <p:sldId id="271" r:id="rId3"/>
    <p:sldId id="272" r:id="rId4"/>
    <p:sldId id="273" r:id="rId5"/>
    <p:sldId id="275" r:id="rId6"/>
    <p:sldId id="276" r:id="rId7"/>
    <p:sldId id="274" r:id="rId8"/>
    <p:sldId id="277" r:id="rId9"/>
    <p:sldId id="278" r:id="rId10"/>
    <p:sldId id="269" r:id="rId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snapToObjects="1">
      <p:cViewPr>
        <p:scale>
          <a:sx n="69" d="100"/>
          <a:sy n="69" d="100"/>
        </p:scale>
        <p:origin x="-1124" y="-4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F5E210A-AC18-D846-B606-CECAEB5F1D40}" type="datetimeFigureOut">
              <a:rPr lang="en-US" smtClean="0"/>
              <a:pPr/>
              <a:t>9/9/2020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4E2CEC-48FE-054C-9A7E-8CF61D7E96D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5E210A-AC18-D846-B606-CECAEB5F1D40}" type="datetimeFigureOut">
              <a:rPr lang="en-US" smtClean="0"/>
              <a:pPr/>
              <a:t>9/9/2020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4E2CEC-48FE-054C-9A7E-8CF61D7E96D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5E210A-AC18-D846-B606-CECAEB5F1D40}" type="datetimeFigureOut">
              <a:rPr lang="en-US" smtClean="0"/>
              <a:pPr/>
              <a:t>9/9/2020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4E2CEC-48FE-054C-9A7E-8CF61D7E96D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5E210A-AC18-D846-B606-CECAEB5F1D40}" type="datetimeFigureOut">
              <a:rPr lang="en-US" smtClean="0"/>
              <a:pPr/>
              <a:t>9/9/2020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4E2CEC-48FE-054C-9A7E-8CF61D7E96D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F5E210A-AC18-D846-B606-CECAEB5F1D40}" type="datetimeFigureOut">
              <a:rPr lang="en-US" smtClean="0"/>
              <a:pPr/>
              <a:t>9/9/2020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4E2CEC-48FE-054C-9A7E-8CF61D7E96D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F5E210A-AC18-D846-B606-CECAEB5F1D40}" type="datetimeFigureOut">
              <a:rPr lang="en-US" smtClean="0"/>
              <a:pPr/>
              <a:t>9/9/2020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4E2CEC-48FE-054C-9A7E-8CF61D7E96D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F5E210A-AC18-D846-B606-CECAEB5F1D40}" type="datetimeFigureOut">
              <a:rPr lang="en-US" smtClean="0"/>
              <a:pPr/>
              <a:t>9/9/2020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4E2CEC-48FE-054C-9A7E-8CF61D7E96D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F5E210A-AC18-D846-B606-CECAEB5F1D40}" type="datetimeFigureOut">
              <a:rPr lang="en-US" smtClean="0"/>
              <a:pPr/>
              <a:t>9/9/2020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4E2CEC-48FE-054C-9A7E-8CF61D7E96D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5E210A-AC18-D846-B606-CECAEB5F1D40}" type="datetimeFigureOut">
              <a:rPr lang="en-US" smtClean="0"/>
              <a:pPr/>
              <a:t>9/9/2020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4E2CEC-48FE-054C-9A7E-8CF61D7E96D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F5E210A-AC18-D846-B606-CECAEB5F1D40}" type="datetimeFigureOut">
              <a:rPr lang="en-US" smtClean="0"/>
              <a:pPr/>
              <a:t>9/9/2020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4E2CEC-48FE-054C-9A7E-8CF61D7E96D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F5E210A-AC18-D846-B606-CECAEB5F1D40}" type="datetimeFigureOut">
              <a:rPr lang="en-US" smtClean="0"/>
              <a:pPr/>
              <a:t>9/9/2020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4E2CEC-48FE-054C-9A7E-8CF61D7E96D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5E210A-AC18-D846-B606-CECAEB5F1D40}" type="datetimeFigureOut">
              <a:rPr lang="en-US" smtClean="0"/>
              <a:pPr/>
              <a:t>9/9/2020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4E2CEC-48FE-054C-9A7E-8CF61D7E96D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cvfarm@icloud.com" TargetMode="Externa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oleObject" Target="Macintosh%20SSD:Users:maureen:Documents:Farm%20Business:Presentations:NOFA-NY%20Homeopathy%20Panel.docx!OLE_LINK1" TargetMode="Externa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2.mov"/><Relationship Id="rId7"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video" Target="../media/media3.mov"/><Relationship Id="rId5" Type="http://schemas.microsoft.com/office/2007/relationships/media" Target="../media/media3.mov"/><Relationship Id="rId10" Type="http://schemas.openxmlformats.org/officeDocument/2006/relationships/image" Target="../media/image10.png"/><Relationship Id="rId4" Type="http://schemas.openxmlformats.org/officeDocument/2006/relationships/video" Target="../media/media2.mov"/><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4B52D2FC-B98C-304A-8B1F-B54AD3B7F228}"/>
              </a:ext>
            </a:extLst>
          </p:cNvPr>
          <p:cNvSpPr txBox="1"/>
          <p:nvPr/>
        </p:nvSpPr>
        <p:spPr>
          <a:xfrm>
            <a:off x="1008993" y="788276"/>
            <a:ext cx="7147035" cy="4370427"/>
          </a:xfrm>
          <a:prstGeom prst="rect">
            <a:avLst/>
          </a:prstGeom>
          <a:noFill/>
        </p:spPr>
        <p:txBody>
          <a:bodyPr wrap="square" rtlCol="0">
            <a:spAutoFit/>
          </a:bodyPr>
          <a:lstStyle/>
          <a:p>
            <a:endParaRPr lang="en-US" dirty="0"/>
          </a:p>
          <a:p>
            <a:pPr algn="ctr"/>
            <a:r>
              <a:rPr lang="en-US" sz="2000" dirty="0"/>
              <a:t>2020 </a:t>
            </a:r>
          </a:p>
          <a:p>
            <a:pPr algn="ctr"/>
            <a:r>
              <a:rPr lang="en-US" sz="2000" dirty="0"/>
              <a:t>NODPA </a:t>
            </a:r>
            <a:r>
              <a:rPr lang="en-US" sz="2000" dirty="0" smtClean="0"/>
              <a:t>Field Days Virtual </a:t>
            </a:r>
            <a:r>
              <a:rPr lang="en-US" sz="2000" dirty="0"/>
              <a:t>Presentation</a:t>
            </a:r>
          </a:p>
          <a:p>
            <a:pPr algn="ctr"/>
            <a:endParaRPr lang="en-US" sz="4000" dirty="0"/>
          </a:p>
          <a:p>
            <a:pPr algn="ctr"/>
            <a:r>
              <a:rPr lang="en-US" sz="4000" dirty="0"/>
              <a:t>Extending and Administering Homeopathic Remedies</a:t>
            </a:r>
          </a:p>
          <a:p>
            <a:pPr algn="ctr"/>
            <a:endParaRPr lang="en-US" sz="2000" dirty="0"/>
          </a:p>
          <a:p>
            <a:pPr algn="ctr"/>
            <a:endParaRPr lang="en-US" sz="2000" dirty="0"/>
          </a:p>
          <a:p>
            <a:pPr algn="ctr"/>
            <a:r>
              <a:rPr lang="en-US" sz="2000" dirty="0"/>
              <a:t>By Maureen Knapp</a:t>
            </a:r>
          </a:p>
          <a:p>
            <a:pPr algn="ctr"/>
            <a:r>
              <a:rPr lang="en-US" sz="2000" dirty="0">
                <a:hlinkClick r:id="rId2"/>
              </a:rPr>
              <a:t>cvfarm@icloud.com</a:t>
            </a:r>
            <a:endParaRPr lang="en-US" sz="2000" dirty="0"/>
          </a:p>
          <a:p>
            <a:pPr algn="ctr"/>
            <a:r>
              <a:rPr lang="en-US" sz="2000" dirty="0"/>
              <a:t>607-591-9607</a:t>
            </a:r>
          </a:p>
        </p:txBody>
      </p:sp>
    </p:spTree>
    <p:extLst>
      <p:ext uri="{BB962C8B-B14F-4D97-AF65-F5344CB8AC3E}">
        <p14:creationId xmlns:p14="http://schemas.microsoft.com/office/powerpoint/2010/main" val="22791265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54" name="Object 2"/>
          <p:cNvGraphicFramePr>
            <a:graphicFrameLocks noChangeAspect="1"/>
          </p:cNvGraphicFramePr>
          <p:nvPr/>
        </p:nvGraphicFramePr>
        <p:xfrm>
          <a:off x="1828800" y="1181100"/>
          <a:ext cx="5486400" cy="4495800"/>
        </p:xfrm>
        <a:graphic>
          <a:graphicData uri="http://schemas.openxmlformats.org/presentationml/2006/ole">
            <mc:AlternateContent xmlns:mc="http://schemas.openxmlformats.org/markup-compatibility/2006">
              <mc:Choice xmlns:v="urn:schemas-microsoft-com:vml" Requires="v">
                <p:oleObj spid="_x0000_s23561" name="Document" r:id="rId3" imgW="5486400" imgH="4495800" progId="Word.Document.12">
                  <p:link updateAutomatic="1"/>
                </p:oleObj>
              </mc:Choice>
              <mc:Fallback>
                <p:oleObj name="Document" r:id="rId3" imgW="5486400" imgH="4495800" progId="Word.Document.12">
                  <p:link updateAutomatic="1"/>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1181100"/>
                        <a:ext cx="5486400"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3E6400C-02CF-C74A-B365-35D314F99E13}"/>
              </a:ext>
            </a:extLst>
          </p:cNvPr>
          <p:cNvSpPr txBox="1"/>
          <p:nvPr/>
        </p:nvSpPr>
        <p:spPr>
          <a:xfrm>
            <a:off x="935421" y="788276"/>
            <a:ext cx="7315200" cy="5262979"/>
          </a:xfrm>
          <a:prstGeom prst="rect">
            <a:avLst/>
          </a:prstGeom>
          <a:noFill/>
        </p:spPr>
        <p:txBody>
          <a:bodyPr wrap="square" rtlCol="0">
            <a:spAutoFit/>
          </a:bodyPr>
          <a:lstStyle/>
          <a:p>
            <a:r>
              <a:rPr lang="en-US" sz="2800" dirty="0"/>
              <a:t>Homeopathic remedies can be easily transformed from traditional sugar pills to liquid form.  This allows for the purchasing of smaller vials of pills, thereby spending less money; and also for easier administration of the remedy to both animals and people.  </a:t>
            </a:r>
          </a:p>
          <a:p>
            <a:endParaRPr lang="en-US" sz="2800" dirty="0"/>
          </a:p>
          <a:p>
            <a:r>
              <a:rPr lang="en-US" sz="2800" dirty="0"/>
              <a:t>There is also evidence that the administration of remedies in liquid form is gentler to the body, easing any healing reactions and and potential return of symptoms as the body works with the remedy.</a:t>
            </a:r>
          </a:p>
        </p:txBody>
      </p:sp>
    </p:spTree>
    <p:extLst>
      <p:ext uri="{BB962C8B-B14F-4D97-AF65-F5344CB8AC3E}">
        <p14:creationId xmlns:p14="http://schemas.microsoft.com/office/powerpoint/2010/main" val="33320886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6CFBE70D-4647-FC45-9AAE-8FB5D585471B}"/>
              </a:ext>
            </a:extLst>
          </p:cNvPr>
          <p:cNvSpPr txBox="1"/>
          <p:nvPr/>
        </p:nvSpPr>
        <p:spPr>
          <a:xfrm>
            <a:off x="867103" y="599090"/>
            <a:ext cx="7409793" cy="5016758"/>
          </a:xfrm>
          <a:prstGeom prst="rect">
            <a:avLst/>
          </a:prstGeom>
          <a:noFill/>
        </p:spPr>
        <p:txBody>
          <a:bodyPr wrap="square" rtlCol="0">
            <a:spAutoFit/>
          </a:bodyPr>
          <a:lstStyle/>
          <a:p>
            <a:r>
              <a:rPr lang="en-US" sz="3200" dirty="0"/>
              <a:t>One ounce dropper bottles and two ounce spray bottles are the most common sizes and methods for single administration.  Spray bottles are the easiest to use for cows.</a:t>
            </a:r>
          </a:p>
          <a:p>
            <a:endParaRPr lang="en-US" sz="3200" dirty="0"/>
          </a:p>
          <a:p>
            <a:r>
              <a:rPr lang="en-US" sz="3200" dirty="0"/>
              <a:t>Larger  bottles – 4 oz and up can be used for easy water trough administration to large herds. The 2oz. Spray bottles can also be used in the the water trough.  </a:t>
            </a:r>
          </a:p>
        </p:txBody>
      </p:sp>
    </p:spTree>
    <p:extLst>
      <p:ext uri="{BB962C8B-B14F-4D97-AF65-F5344CB8AC3E}">
        <p14:creationId xmlns:p14="http://schemas.microsoft.com/office/powerpoint/2010/main" val="27846047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ottle of wine on a table&#10;&#10;Description automatically generated">
            <a:extLst>
              <a:ext uri="{FF2B5EF4-FFF2-40B4-BE49-F238E27FC236}">
                <a16:creationId xmlns:a16="http://schemas.microsoft.com/office/drawing/2014/main" xmlns="" id="{EC043D41-EE85-D64F-98AB-FD6C3188D376}"/>
              </a:ext>
            </a:extLst>
          </p:cNvPr>
          <p:cNvPicPr>
            <a:picLocks noChangeAspect="1"/>
          </p:cNvPicPr>
          <p:nvPr/>
        </p:nvPicPr>
        <p:blipFill>
          <a:blip r:embed="rId2"/>
          <a:stretch>
            <a:fillRect/>
          </a:stretch>
        </p:blipFill>
        <p:spPr>
          <a:xfrm>
            <a:off x="0" y="141406"/>
            <a:ext cx="9144000" cy="6575188"/>
          </a:xfrm>
          <a:prstGeom prst="rect">
            <a:avLst/>
          </a:prstGeom>
        </p:spPr>
      </p:pic>
      <p:sp>
        <p:nvSpPr>
          <p:cNvPr id="3" name="TextBox 2">
            <a:extLst>
              <a:ext uri="{FF2B5EF4-FFF2-40B4-BE49-F238E27FC236}">
                <a16:creationId xmlns:a16="http://schemas.microsoft.com/office/drawing/2014/main" xmlns="" id="{88456A23-BCE6-E443-9470-EB1216CE1F6A}"/>
              </a:ext>
            </a:extLst>
          </p:cNvPr>
          <p:cNvSpPr txBox="1"/>
          <p:nvPr/>
        </p:nvSpPr>
        <p:spPr>
          <a:xfrm>
            <a:off x="536028" y="5833241"/>
            <a:ext cx="2564524" cy="369332"/>
          </a:xfrm>
          <a:prstGeom prst="rect">
            <a:avLst/>
          </a:prstGeom>
          <a:noFill/>
        </p:spPr>
        <p:txBody>
          <a:bodyPr wrap="square" rtlCol="0">
            <a:spAutoFit/>
          </a:bodyPr>
          <a:lstStyle/>
          <a:p>
            <a:r>
              <a:rPr lang="en-US" dirty="0"/>
              <a:t>1 oz Dropper Bottle</a:t>
            </a:r>
          </a:p>
        </p:txBody>
      </p:sp>
      <p:sp>
        <p:nvSpPr>
          <p:cNvPr id="4" name="TextBox 3">
            <a:extLst>
              <a:ext uri="{FF2B5EF4-FFF2-40B4-BE49-F238E27FC236}">
                <a16:creationId xmlns:a16="http://schemas.microsoft.com/office/drawing/2014/main" xmlns="" id="{2D995D08-8A54-EC42-A2A7-A4CBD7ED0F6B}"/>
              </a:ext>
            </a:extLst>
          </p:cNvPr>
          <p:cNvSpPr txBox="1"/>
          <p:nvPr/>
        </p:nvSpPr>
        <p:spPr>
          <a:xfrm>
            <a:off x="4887310" y="5833241"/>
            <a:ext cx="3457904" cy="369332"/>
          </a:xfrm>
          <a:prstGeom prst="rect">
            <a:avLst/>
          </a:prstGeom>
          <a:noFill/>
        </p:spPr>
        <p:txBody>
          <a:bodyPr wrap="square" rtlCol="0">
            <a:spAutoFit/>
          </a:bodyPr>
          <a:lstStyle/>
          <a:p>
            <a:r>
              <a:rPr lang="en-US" dirty="0"/>
              <a:t>2 oz Spray bottle</a:t>
            </a:r>
          </a:p>
        </p:txBody>
      </p:sp>
    </p:spTree>
    <p:extLst>
      <p:ext uri="{BB962C8B-B14F-4D97-AF65-F5344CB8AC3E}">
        <p14:creationId xmlns:p14="http://schemas.microsoft.com/office/powerpoint/2010/main" val="33354732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A2F55CD2-780F-C148-96D2-31304881DAA4}"/>
              </a:ext>
            </a:extLst>
          </p:cNvPr>
          <p:cNvSpPr txBox="1"/>
          <p:nvPr/>
        </p:nvSpPr>
        <p:spPr>
          <a:xfrm>
            <a:off x="567559" y="620110"/>
            <a:ext cx="7840717" cy="369332"/>
          </a:xfrm>
          <a:prstGeom prst="rect">
            <a:avLst/>
          </a:prstGeom>
          <a:noFill/>
        </p:spPr>
        <p:txBody>
          <a:bodyPr wrap="square" rtlCol="0">
            <a:spAutoFit/>
          </a:bodyPr>
          <a:lstStyle/>
          <a:p>
            <a:r>
              <a:rPr lang="en-US" dirty="0"/>
              <a:t>To extend the remedy, tap some pills into the bottle….</a:t>
            </a:r>
          </a:p>
        </p:txBody>
      </p:sp>
      <p:pic>
        <p:nvPicPr>
          <p:cNvPr id="4" name="Picture 3" descr="A picture containing indoor, table, sitting, glass&#10;&#10;Description automatically generated">
            <a:extLst>
              <a:ext uri="{FF2B5EF4-FFF2-40B4-BE49-F238E27FC236}">
                <a16:creationId xmlns:a16="http://schemas.microsoft.com/office/drawing/2014/main" xmlns="" id="{8E4D4FD1-926B-1A4C-8422-A4DD4B8CC677}"/>
              </a:ext>
            </a:extLst>
          </p:cNvPr>
          <p:cNvPicPr>
            <a:picLocks noChangeAspect="1"/>
          </p:cNvPicPr>
          <p:nvPr/>
        </p:nvPicPr>
        <p:blipFill>
          <a:blip r:embed="rId2"/>
          <a:stretch>
            <a:fillRect/>
          </a:stretch>
        </p:blipFill>
        <p:spPr>
          <a:xfrm rot="5400000">
            <a:off x="2189984" y="2048970"/>
            <a:ext cx="4283841" cy="3212881"/>
          </a:xfrm>
          <a:prstGeom prst="rect">
            <a:avLst/>
          </a:prstGeom>
        </p:spPr>
      </p:pic>
    </p:spTree>
    <p:extLst>
      <p:ext uri="{BB962C8B-B14F-4D97-AF65-F5344CB8AC3E}">
        <p14:creationId xmlns:p14="http://schemas.microsoft.com/office/powerpoint/2010/main" val="31602277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BB46DA9-5538-DB4E-8CCD-A20EF201223F}"/>
              </a:ext>
            </a:extLst>
          </p:cNvPr>
          <p:cNvSpPr txBox="1"/>
          <p:nvPr/>
        </p:nvSpPr>
        <p:spPr>
          <a:xfrm>
            <a:off x="493986" y="599090"/>
            <a:ext cx="8334704" cy="923330"/>
          </a:xfrm>
          <a:prstGeom prst="rect">
            <a:avLst/>
          </a:prstGeom>
          <a:noFill/>
        </p:spPr>
        <p:txBody>
          <a:bodyPr wrap="square" rtlCol="0">
            <a:spAutoFit/>
          </a:bodyPr>
          <a:lstStyle/>
          <a:p>
            <a:r>
              <a:rPr lang="en-US" dirty="0"/>
              <a:t>…pour some distilled water into the bottle to cover the pills, and then </a:t>
            </a:r>
            <a:r>
              <a:rPr lang="en-US" dirty="0" smtClean="0"/>
              <a:t>just </a:t>
            </a:r>
            <a:r>
              <a:rPr lang="en-US" dirty="0"/>
              <a:t>a bit more. Ideally the pills will dissolve before adding alcohol, but it is not necessary if you are in a hurry.</a:t>
            </a:r>
          </a:p>
        </p:txBody>
      </p:sp>
      <p:pic>
        <p:nvPicPr>
          <p:cNvPr id="6" name="Picture 5" descr="A glass bottle sitting on top of a wooden table&#10;&#10;Description automatically generated">
            <a:extLst>
              <a:ext uri="{FF2B5EF4-FFF2-40B4-BE49-F238E27FC236}">
                <a16:creationId xmlns:a16="http://schemas.microsoft.com/office/drawing/2014/main" xmlns="" id="{A322E5FE-DE3D-A141-BD4A-D66E7E682A45}"/>
              </a:ext>
            </a:extLst>
          </p:cNvPr>
          <p:cNvPicPr>
            <a:picLocks noChangeAspect="1"/>
          </p:cNvPicPr>
          <p:nvPr/>
        </p:nvPicPr>
        <p:blipFill>
          <a:blip r:embed="rId2"/>
          <a:stretch>
            <a:fillRect/>
          </a:stretch>
        </p:blipFill>
        <p:spPr>
          <a:xfrm>
            <a:off x="2956692" y="2123089"/>
            <a:ext cx="2771447" cy="3695263"/>
          </a:xfrm>
          <a:prstGeom prst="rect">
            <a:avLst/>
          </a:prstGeom>
        </p:spPr>
      </p:pic>
    </p:spTree>
    <p:extLst>
      <p:ext uri="{BB962C8B-B14F-4D97-AF65-F5344CB8AC3E}">
        <p14:creationId xmlns:p14="http://schemas.microsoft.com/office/powerpoint/2010/main" val="15205118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AF69B369-9B0A-FB45-BA55-5B903D0A8309}"/>
              </a:ext>
            </a:extLst>
          </p:cNvPr>
          <p:cNvSpPr txBox="1"/>
          <p:nvPr/>
        </p:nvSpPr>
        <p:spPr>
          <a:xfrm>
            <a:off x="525518" y="315311"/>
            <a:ext cx="8145516" cy="369332"/>
          </a:xfrm>
          <a:prstGeom prst="rect">
            <a:avLst/>
          </a:prstGeom>
          <a:noFill/>
        </p:spPr>
        <p:txBody>
          <a:bodyPr wrap="square" rtlCol="0">
            <a:spAutoFit/>
          </a:bodyPr>
          <a:lstStyle/>
          <a:p>
            <a:r>
              <a:rPr lang="en-US" dirty="0"/>
              <a:t>Top the bottle off with a good quality alcohol.</a:t>
            </a:r>
          </a:p>
        </p:txBody>
      </p:sp>
      <p:pic>
        <p:nvPicPr>
          <p:cNvPr id="5" name="Picture 4" descr="A picture containing indoor, table, sitting, wooden&#10;&#10;Description automatically generated">
            <a:extLst>
              <a:ext uri="{FF2B5EF4-FFF2-40B4-BE49-F238E27FC236}">
                <a16:creationId xmlns:a16="http://schemas.microsoft.com/office/drawing/2014/main" xmlns="" id="{4A2D4CF8-821E-2547-8F5B-0BA00869CF33}"/>
              </a:ext>
            </a:extLst>
          </p:cNvPr>
          <p:cNvPicPr>
            <a:picLocks noChangeAspect="1"/>
          </p:cNvPicPr>
          <p:nvPr/>
        </p:nvPicPr>
        <p:blipFill>
          <a:blip r:embed="rId2"/>
          <a:stretch>
            <a:fillRect/>
          </a:stretch>
        </p:blipFill>
        <p:spPr>
          <a:xfrm rot="5400000">
            <a:off x="2146190" y="2292459"/>
            <a:ext cx="4802352" cy="3601764"/>
          </a:xfrm>
          <a:prstGeom prst="rect">
            <a:avLst/>
          </a:prstGeom>
        </p:spPr>
      </p:pic>
    </p:spTree>
    <p:extLst>
      <p:ext uri="{BB962C8B-B14F-4D97-AF65-F5344CB8AC3E}">
        <p14:creationId xmlns:p14="http://schemas.microsoft.com/office/powerpoint/2010/main" val="38683128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5F795516-98AD-5B43-AB25-449AB954CA52}"/>
              </a:ext>
            </a:extLst>
          </p:cNvPr>
          <p:cNvSpPr txBox="1"/>
          <p:nvPr/>
        </p:nvSpPr>
        <p:spPr>
          <a:xfrm>
            <a:off x="809297" y="462455"/>
            <a:ext cx="7735613" cy="923330"/>
          </a:xfrm>
          <a:prstGeom prst="rect">
            <a:avLst/>
          </a:prstGeom>
          <a:noFill/>
        </p:spPr>
        <p:txBody>
          <a:bodyPr wrap="square" rtlCol="0">
            <a:spAutoFit/>
          </a:bodyPr>
          <a:lstStyle/>
          <a:p>
            <a:r>
              <a:rPr lang="en-US" dirty="0"/>
              <a:t>Once the remedy is made, label immediately with the contents. You might think you’ll remember what is in the bottle – but you won’t!  Once you’ve applied the label to the bottle, cover (protect) the label with scotch tape.</a:t>
            </a:r>
          </a:p>
        </p:txBody>
      </p:sp>
      <p:pic>
        <p:nvPicPr>
          <p:cNvPr id="4" name="Picture 3" descr="A picture containing book, sitting, computer, desk&#10;&#10;Description automatically generated">
            <a:extLst>
              <a:ext uri="{FF2B5EF4-FFF2-40B4-BE49-F238E27FC236}">
                <a16:creationId xmlns:a16="http://schemas.microsoft.com/office/drawing/2014/main" xmlns="" id="{1C3A7655-D9C8-9349-918D-1D19AC7A709D}"/>
              </a:ext>
            </a:extLst>
          </p:cNvPr>
          <p:cNvPicPr>
            <a:picLocks noChangeAspect="1"/>
          </p:cNvPicPr>
          <p:nvPr/>
        </p:nvPicPr>
        <p:blipFill>
          <a:blip r:embed="rId2"/>
          <a:stretch>
            <a:fillRect/>
          </a:stretch>
        </p:blipFill>
        <p:spPr>
          <a:xfrm rot="5400000">
            <a:off x="-103133" y="2383551"/>
            <a:ext cx="3429000" cy="2571750"/>
          </a:xfrm>
          <a:prstGeom prst="rect">
            <a:avLst/>
          </a:prstGeom>
        </p:spPr>
      </p:pic>
      <p:pic>
        <p:nvPicPr>
          <p:cNvPr id="6" name="Picture 5" descr="A close up of a piece of paper&#10;&#10;Description automatically generated">
            <a:extLst>
              <a:ext uri="{FF2B5EF4-FFF2-40B4-BE49-F238E27FC236}">
                <a16:creationId xmlns:a16="http://schemas.microsoft.com/office/drawing/2014/main" xmlns="" id="{2B569705-2F55-CB4A-93DA-58945EC9B582}"/>
              </a:ext>
            </a:extLst>
          </p:cNvPr>
          <p:cNvPicPr>
            <a:picLocks noChangeAspect="1"/>
          </p:cNvPicPr>
          <p:nvPr/>
        </p:nvPicPr>
        <p:blipFill>
          <a:blip r:embed="rId3"/>
          <a:stretch>
            <a:fillRect/>
          </a:stretch>
        </p:blipFill>
        <p:spPr>
          <a:xfrm rot="5400000">
            <a:off x="2962602" y="2383551"/>
            <a:ext cx="3429001" cy="2571751"/>
          </a:xfrm>
          <a:prstGeom prst="rect">
            <a:avLst/>
          </a:prstGeom>
        </p:spPr>
      </p:pic>
      <p:pic>
        <p:nvPicPr>
          <p:cNvPr id="8" name="Picture 7" descr="A close up of a bottle&#10;&#10;Description automatically generated">
            <a:extLst>
              <a:ext uri="{FF2B5EF4-FFF2-40B4-BE49-F238E27FC236}">
                <a16:creationId xmlns:a16="http://schemas.microsoft.com/office/drawing/2014/main" xmlns="" id="{6C7E6A12-B0A2-2C4A-B49A-9B713F063238}"/>
              </a:ext>
            </a:extLst>
          </p:cNvPr>
          <p:cNvPicPr>
            <a:picLocks noChangeAspect="1"/>
          </p:cNvPicPr>
          <p:nvPr/>
        </p:nvPicPr>
        <p:blipFill>
          <a:blip r:embed="rId4"/>
          <a:stretch>
            <a:fillRect/>
          </a:stretch>
        </p:blipFill>
        <p:spPr>
          <a:xfrm rot="5400000">
            <a:off x="5954768" y="2457124"/>
            <a:ext cx="3344919" cy="2508689"/>
          </a:xfrm>
          <a:prstGeom prst="rect">
            <a:avLst/>
          </a:prstGeom>
        </p:spPr>
      </p:pic>
    </p:spTree>
    <p:extLst>
      <p:ext uri="{BB962C8B-B14F-4D97-AF65-F5344CB8AC3E}">
        <p14:creationId xmlns:p14="http://schemas.microsoft.com/office/powerpoint/2010/main" val="14282216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6508A17-7279-4641-BB0B-286F0D234927}"/>
              </a:ext>
            </a:extLst>
          </p:cNvPr>
          <p:cNvSpPr txBox="1"/>
          <p:nvPr/>
        </p:nvSpPr>
        <p:spPr>
          <a:xfrm>
            <a:off x="472966" y="388883"/>
            <a:ext cx="8261131" cy="369332"/>
          </a:xfrm>
          <a:prstGeom prst="rect">
            <a:avLst/>
          </a:prstGeom>
          <a:noFill/>
        </p:spPr>
        <p:txBody>
          <a:bodyPr wrap="square" rtlCol="0">
            <a:spAutoFit/>
          </a:bodyPr>
          <a:lstStyle/>
          <a:p>
            <a:pPr algn="ctr"/>
            <a:r>
              <a:rPr lang="en-US" dirty="0"/>
              <a:t>3 Short videos on spray remedy administration: Vaginal, nose, and water.</a:t>
            </a:r>
          </a:p>
        </p:txBody>
      </p:sp>
      <p:pic>
        <p:nvPicPr>
          <p:cNvPr id="3" name="IMG_2521" descr="IMG_2521">
            <a:hlinkClick r:id="" action="ppaction://media"/>
            <a:extLst>
              <a:ext uri="{FF2B5EF4-FFF2-40B4-BE49-F238E27FC236}">
                <a16:creationId xmlns:a16="http://schemas.microsoft.com/office/drawing/2014/main" xmlns="" id="{707D47BC-ECE9-C343-B4A8-252E47EE4CB2}"/>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72966" y="2043770"/>
            <a:ext cx="2048809" cy="3642327"/>
          </a:xfrm>
          <a:prstGeom prst="rect">
            <a:avLst/>
          </a:prstGeom>
        </p:spPr>
      </p:pic>
      <p:pic>
        <p:nvPicPr>
          <p:cNvPr id="4" name="IMG_2522" descr="IMG_2522">
            <a:hlinkClick r:id="" action="ppaction://media"/>
            <a:extLst>
              <a:ext uri="{FF2B5EF4-FFF2-40B4-BE49-F238E27FC236}">
                <a16:creationId xmlns:a16="http://schemas.microsoft.com/office/drawing/2014/main" xmlns="" id="{1DF7BC16-8656-5747-8BAC-213840A2719D}"/>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3243536" y="2104449"/>
            <a:ext cx="2014676" cy="3581647"/>
          </a:xfrm>
          <a:prstGeom prst="rect">
            <a:avLst/>
          </a:prstGeom>
        </p:spPr>
      </p:pic>
      <p:pic>
        <p:nvPicPr>
          <p:cNvPr id="5" name="IMG_2523" descr="IMG_2523">
            <a:hlinkClick r:id="" action="ppaction://media"/>
            <a:extLst>
              <a:ext uri="{FF2B5EF4-FFF2-40B4-BE49-F238E27FC236}">
                <a16:creationId xmlns:a16="http://schemas.microsoft.com/office/drawing/2014/main" xmlns="" id="{C5C4ADDE-7F1A-D84F-B153-F8F0D2FA8197}"/>
              </a:ext>
            </a:extLst>
          </p:cNvPr>
          <p:cNvPicPr>
            <a:picLocks noChangeAspect="1"/>
          </p:cNvPicPr>
          <p:nvPr>
            <a:videoFile r:link="rId6"/>
            <p:extLst>
              <p:ext uri="{DAA4B4D4-6D71-4841-9C94-3DE7FCFB9230}">
                <p14:media xmlns:p14="http://schemas.microsoft.com/office/powerpoint/2010/main" r:embed="rId5"/>
              </p:ext>
            </p:extLst>
          </p:nvPr>
        </p:nvPicPr>
        <p:blipFill>
          <a:blip r:embed="rId10"/>
          <a:stretch>
            <a:fillRect/>
          </a:stretch>
        </p:blipFill>
        <p:spPr>
          <a:xfrm>
            <a:off x="6242817" y="2104449"/>
            <a:ext cx="2048809" cy="3642328"/>
          </a:xfrm>
          <a:prstGeom prst="rect">
            <a:avLst/>
          </a:prstGeom>
        </p:spPr>
      </p:pic>
    </p:spTree>
    <p:extLst>
      <p:ext uri="{BB962C8B-B14F-4D97-AF65-F5344CB8AC3E}">
        <p14:creationId xmlns:p14="http://schemas.microsoft.com/office/powerpoint/2010/main" val="273915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723"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2646" fill="hold"/>
                                        <p:tgtEl>
                                          <p:spTgt spid="4"/>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99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3"/>
                </p:tgtEl>
              </p:cMediaNode>
            </p:video>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3"/>
                                        </p:tgtEl>
                                      </p:cBhvr>
                                    </p:cmd>
                                  </p:childTnLst>
                                </p:cTn>
                              </p:par>
                            </p:childTnLst>
                          </p:cTn>
                        </p:par>
                      </p:childTnLst>
                    </p:cTn>
                  </p:par>
                </p:childTnLst>
              </p:cTn>
              <p:nextCondLst>
                <p:cond evt="onClick" delay="0">
                  <p:tgtEl>
                    <p:spTgt spid="3"/>
                  </p:tgtEl>
                </p:cond>
              </p:nextCondLst>
            </p:seq>
            <p:video>
              <p:cMediaNode vol="80000">
                <p:cTn id="21" fill="hold" display="0">
                  <p:stCondLst>
                    <p:cond delay="indefinite"/>
                  </p:stCondLst>
                </p:cTn>
                <p:tgtEl>
                  <p:spTgt spid="4"/>
                </p:tgtEl>
              </p:cMediaNode>
            </p:video>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4"/>
                                        </p:tgtEl>
                                      </p:cBhvr>
                                    </p:cmd>
                                  </p:childTnLst>
                                </p:cTn>
                              </p:par>
                            </p:childTnLst>
                          </p:cTn>
                        </p:par>
                      </p:childTnLst>
                    </p:cTn>
                  </p:par>
                </p:childTnLst>
              </p:cTn>
              <p:nextCondLst>
                <p:cond evt="onClick" delay="0">
                  <p:tgtEl>
                    <p:spTgt spid="4"/>
                  </p:tgtEl>
                </p:cond>
              </p:nextCondLst>
            </p:seq>
            <p:video>
              <p:cMediaNode vol="80000">
                <p:cTn id="27" fill="hold" display="0">
                  <p:stCondLst>
                    <p:cond delay="indefinite"/>
                  </p:stCondLst>
                </p:cTn>
                <p:tgtEl>
                  <p:spTgt spid="5"/>
                </p:tgtEl>
              </p:cMediaNode>
            </p:video>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2078</TotalTime>
  <Words>292</Words>
  <Application>Microsoft Office PowerPoint</Application>
  <PresentationFormat>On-screen Show (4:3)</PresentationFormat>
  <Paragraphs>23</Paragraphs>
  <Slides>10</Slides>
  <Notes>0</Notes>
  <HiddenSlides>0</HiddenSlides>
  <MMClips>3</MMClips>
  <ScaleCrop>false</ScaleCrop>
  <HeadingPairs>
    <vt:vector size="6" baseType="variant">
      <vt:variant>
        <vt:lpstr>Theme</vt:lpstr>
      </vt:variant>
      <vt:variant>
        <vt:i4>1</vt:i4>
      </vt:variant>
      <vt:variant>
        <vt:lpstr>Links</vt:lpstr>
      </vt:variant>
      <vt:variant>
        <vt:i4>1</vt:i4>
      </vt:variant>
      <vt:variant>
        <vt:lpstr>Slide Titles</vt:lpstr>
      </vt:variant>
      <vt:variant>
        <vt:i4>10</vt:i4>
      </vt:variant>
    </vt:vector>
  </HeadingPairs>
  <TitlesOfParts>
    <vt:vector size="12" baseType="lpstr">
      <vt:lpstr>Office Theme</vt:lpstr>
      <vt:lpstr>Macintosh SSD:Users:maureen:Documents:Farm Business:Presentations:NOFA-NY Homeopathy Panel.docx!OLE_LINK1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Maureen Knapp</dc:creator>
  <cp:lastModifiedBy>Owner</cp:lastModifiedBy>
  <cp:revision>17</cp:revision>
  <dcterms:created xsi:type="dcterms:W3CDTF">2015-03-04T11:35:08Z</dcterms:created>
  <dcterms:modified xsi:type="dcterms:W3CDTF">2020-09-09T14:38:49Z</dcterms:modified>
</cp:coreProperties>
</file>